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8"/>
  </p:notesMasterIdLst>
  <p:handoutMasterIdLst>
    <p:handoutMasterId r:id="rId19"/>
  </p:handoutMasterIdLst>
  <p:sldIdLst>
    <p:sldId id="1595" r:id="rId6"/>
    <p:sldId id="2076136844" r:id="rId7"/>
    <p:sldId id="2076136845" r:id="rId8"/>
    <p:sldId id="2076136854" r:id="rId9"/>
    <p:sldId id="2076136846" r:id="rId10"/>
    <p:sldId id="2076136847" r:id="rId11"/>
    <p:sldId id="2076136848" r:id="rId12"/>
    <p:sldId id="2076136849" r:id="rId13"/>
    <p:sldId id="2076136855" r:id="rId14"/>
    <p:sldId id="2076136850" r:id="rId15"/>
    <p:sldId id="2076136852" r:id="rId16"/>
    <p:sldId id="2076136824"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Lst>
        </p14:section>
        <p14:section name="Default Section" id="{B87F968B-B88E-48E9-9FCC-848841E4D79A}">
          <p14:sldIdLst>
            <p14:sldId id="2076136844"/>
            <p14:sldId id="2076136845"/>
            <p14:sldId id="2076136854"/>
            <p14:sldId id="2076136846"/>
            <p14:sldId id="2076136847"/>
            <p14:sldId id="2076136848"/>
            <p14:sldId id="2076136849"/>
            <p14:sldId id="2076136855"/>
            <p14:sldId id="2076136850"/>
            <p14:sldId id="2076136852"/>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5226" autoAdjust="0"/>
  </p:normalViewPr>
  <p:slideViewPr>
    <p:cSldViewPr snapToGrid="0">
      <p:cViewPr varScale="1">
        <p:scale>
          <a:sx n="77" d="100"/>
          <a:sy n="77" d="100"/>
        </p:scale>
        <p:origin x="754"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4/8/2022 9:38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4/8/2022 9:38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4/8/2022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065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7"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231247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sv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SCSS</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err="1">
                <a:solidFill>
                  <a:schemeClr val="bg1">
                    <a:lumMod val="25000"/>
                  </a:schemeClr>
                </a:solidFill>
              </a:rPr>
              <a:t>Saas</a:t>
            </a:r>
            <a:r>
              <a:rPr lang="en-US" sz="4000" dirty="0">
                <a:solidFill>
                  <a:schemeClr val="bg1">
                    <a:lumMod val="25000"/>
                  </a:schemeClr>
                </a:solidFill>
              </a:rPr>
              <a:t> functions /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30469" y="1052416"/>
            <a:ext cx="11375536" cy="1304286"/>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1600" dirty="0"/>
              <a:t>Sass provides many built-in modules which contain useful functions (and the occasional </a:t>
            </a:r>
            <a:r>
              <a:rPr lang="en-US" sz="1600" dirty="0" err="1"/>
              <a:t>mixin</a:t>
            </a:r>
            <a:r>
              <a:rPr lang="en-US" sz="1600" dirty="0"/>
              <a:t>). These modules can be loaded with the @use rule like any user-defined stylesheet, and their functions can be called like any other module member. All built-in module URLs begin with sass: to indicate that they're part of Sass itself.</a:t>
            </a:r>
            <a:endParaRPr lang="en-GB" sz="1600" dirty="0"/>
          </a:p>
        </p:txBody>
      </p:sp>
      <p:graphicFrame>
        <p:nvGraphicFramePr>
          <p:cNvPr id="5" name="Table 5">
            <a:extLst>
              <a:ext uri="{FF2B5EF4-FFF2-40B4-BE49-F238E27FC236}">
                <a16:creationId xmlns:a16="http://schemas.microsoft.com/office/drawing/2014/main" id="{C8DE866E-24C5-47E8-96CE-F7A1FF31DF47}"/>
              </a:ext>
            </a:extLst>
          </p:cNvPr>
          <p:cNvGraphicFramePr>
            <a:graphicFrameLocks noGrp="1"/>
          </p:cNvGraphicFramePr>
          <p:nvPr>
            <p:extLst>
              <p:ext uri="{D42A27DB-BD31-4B8C-83A1-F6EECF244321}">
                <p14:modId xmlns:p14="http://schemas.microsoft.com/office/powerpoint/2010/main" val="855608529"/>
              </p:ext>
            </p:extLst>
          </p:nvPr>
        </p:nvGraphicFramePr>
        <p:xfrm>
          <a:off x="619774" y="2364393"/>
          <a:ext cx="10816186" cy="1844040"/>
        </p:xfrm>
        <a:graphic>
          <a:graphicData uri="http://schemas.openxmlformats.org/drawingml/2006/table">
            <a:tbl>
              <a:tblPr firstRow="1" bandRow="1">
                <a:tableStyleId>{BDBED569-4797-4DF1-A0F4-6AAB3CD982D8}</a:tableStyleId>
              </a:tblPr>
              <a:tblGrid>
                <a:gridCol w="3803032">
                  <a:extLst>
                    <a:ext uri="{9D8B030D-6E8A-4147-A177-3AD203B41FA5}">
                      <a16:colId xmlns:a16="http://schemas.microsoft.com/office/drawing/2014/main" val="2253264833"/>
                    </a:ext>
                  </a:extLst>
                </a:gridCol>
                <a:gridCol w="3921550">
                  <a:extLst>
                    <a:ext uri="{9D8B030D-6E8A-4147-A177-3AD203B41FA5}">
                      <a16:colId xmlns:a16="http://schemas.microsoft.com/office/drawing/2014/main" val="1061073817"/>
                    </a:ext>
                  </a:extLst>
                </a:gridCol>
                <a:gridCol w="3091604">
                  <a:extLst>
                    <a:ext uri="{9D8B030D-6E8A-4147-A177-3AD203B41FA5}">
                      <a16:colId xmlns:a16="http://schemas.microsoft.com/office/drawing/2014/main" val="3517476631"/>
                    </a:ext>
                  </a:extLst>
                </a:gridCol>
              </a:tblGrid>
              <a:tr h="370840">
                <a:tc>
                  <a:txBody>
                    <a:bodyPr/>
                    <a:lstStyle/>
                    <a:p>
                      <a:r>
                        <a:rPr lang="en-GB" sz="1400" b="1" dirty="0">
                          <a:highlight>
                            <a:srgbClr val="FFFF00"/>
                          </a:highlight>
                        </a:rPr>
                        <a:t>SCSS</a:t>
                      </a:r>
                    </a:p>
                    <a:p>
                      <a:endParaRPr lang="en-GB" sz="1100" b="0" kern="1200" dirty="0">
                        <a:solidFill>
                          <a:schemeClr val="tx1"/>
                        </a:solidFill>
                        <a:latin typeface="+mn-lt"/>
                        <a:ea typeface="+mn-ea"/>
                        <a:cs typeface="+mn-cs"/>
                      </a:endParaRPr>
                    </a:p>
                    <a:p>
                      <a:r>
                        <a:rPr lang="en-GB" sz="1100" b="0" kern="1200" dirty="0">
                          <a:solidFill>
                            <a:schemeClr val="tx1"/>
                          </a:solidFill>
                          <a:latin typeface="+mn-lt"/>
                          <a:ea typeface="+mn-ea"/>
                          <a:cs typeface="+mn-cs"/>
                        </a:rPr>
                        <a:t>@use "</a:t>
                      </a:r>
                      <a:r>
                        <a:rPr lang="en-GB" sz="1100" b="0" kern="1200" dirty="0" err="1">
                          <a:solidFill>
                            <a:schemeClr val="tx1"/>
                          </a:solidFill>
                          <a:latin typeface="+mn-lt"/>
                          <a:ea typeface="+mn-ea"/>
                          <a:cs typeface="+mn-cs"/>
                        </a:rPr>
                        <a:t>sass:color</a:t>
                      </a:r>
                      <a:r>
                        <a:rPr lang="en-GB" sz="1100" b="0" kern="1200" dirty="0">
                          <a:solidFill>
                            <a:schemeClr val="tx1"/>
                          </a:solidFill>
                          <a:latin typeface="+mn-lt"/>
                          <a:ea typeface="+mn-ea"/>
                          <a:cs typeface="+mn-cs"/>
                        </a:rPr>
                        <a:t>";</a:t>
                      </a:r>
                    </a:p>
                    <a:p>
                      <a:br>
                        <a:rPr lang="en-GB" sz="1100" b="0" kern="1200" dirty="0">
                          <a:solidFill>
                            <a:schemeClr val="tx1"/>
                          </a:solidFill>
                          <a:latin typeface="+mn-lt"/>
                          <a:ea typeface="+mn-ea"/>
                          <a:cs typeface="+mn-cs"/>
                        </a:rPr>
                      </a:br>
                      <a:r>
                        <a:rPr lang="en-GB" sz="1100" b="0" kern="1200" dirty="0">
                          <a:solidFill>
                            <a:schemeClr val="tx1"/>
                          </a:solidFill>
                          <a:latin typeface="+mn-lt"/>
                          <a:ea typeface="+mn-ea"/>
                          <a:cs typeface="+mn-cs"/>
                        </a:rPr>
                        <a:t>.button {</a:t>
                      </a:r>
                    </a:p>
                    <a:p>
                      <a:r>
                        <a:rPr lang="en-GB" sz="1100" b="0" kern="1200" dirty="0">
                          <a:solidFill>
                            <a:schemeClr val="tx1"/>
                          </a:solidFill>
                          <a:latin typeface="+mn-lt"/>
                          <a:ea typeface="+mn-ea"/>
                          <a:cs typeface="+mn-cs"/>
                        </a:rPr>
                        <a:t>  $primary-</a:t>
                      </a:r>
                      <a:r>
                        <a:rPr lang="en-GB" sz="1100" b="0" kern="1200" dirty="0" err="1">
                          <a:solidFill>
                            <a:schemeClr val="tx1"/>
                          </a:solidFill>
                          <a:latin typeface="+mn-lt"/>
                          <a:ea typeface="+mn-ea"/>
                          <a:cs typeface="+mn-cs"/>
                        </a:rPr>
                        <a:t>color</a:t>
                      </a:r>
                      <a:r>
                        <a:rPr lang="en-GB" sz="1100" b="0" kern="1200" dirty="0">
                          <a:solidFill>
                            <a:schemeClr val="tx1"/>
                          </a:solidFill>
                          <a:latin typeface="+mn-lt"/>
                          <a:ea typeface="+mn-ea"/>
                          <a:cs typeface="+mn-cs"/>
                        </a:rPr>
                        <a:t>: #6b717f;</a:t>
                      </a:r>
                    </a:p>
                    <a:p>
                      <a:r>
                        <a:rPr lang="en-GB" sz="1100" b="0" kern="1200" dirty="0">
                          <a:solidFill>
                            <a:schemeClr val="tx1"/>
                          </a:solidFill>
                          <a:latin typeface="+mn-lt"/>
                          <a:ea typeface="+mn-ea"/>
                          <a:cs typeface="+mn-cs"/>
                        </a:rPr>
                        <a:t>  </a:t>
                      </a:r>
                      <a:r>
                        <a:rPr lang="en-GB" sz="1100" b="0" kern="1200" dirty="0" err="1">
                          <a:solidFill>
                            <a:schemeClr val="tx1"/>
                          </a:solidFill>
                          <a:latin typeface="+mn-lt"/>
                          <a:ea typeface="+mn-ea"/>
                          <a:cs typeface="+mn-cs"/>
                        </a:rPr>
                        <a:t>color</a:t>
                      </a:r>
                      <a:r>
                        <a:rPr lang="en-GB" sz="1100" b="0" kern="1200" dirty="0">
                          <a:solidFill>
                            <a:schemeClr val="tx1"/>
                          </a:solidFill>
                          <a:latin typeface="+mn-lt"/>
                          <a:ea typeface="+mn-ea"/>
                          <a:cs typeface="+mn-cs"/>
                        </a:rPr>
                        <a:t>: $primary-</a:t>
                      </a:r>
                      <a:r>
                        <a:rPr lang="en-GB" sz="1100" b="0" kern="1200" dirty="0" err="1">
                          <a:solidFill>
                            <a:schemeClr val="tx1"/>
                          </a:solidFill>
                          <a:latin typeface="+mn-lt"/>
                          <a:ea typeface="+mn-ea"/>
                          <a:cs typeface="+mn-cs"/>
                        </a:rPr>
                        <a:t>color</a:t>
                      </a:r>
                      <a:r>
                        <a:rPr lang="en-GB" sz="1100" b="0" kern="1200" dirty="0">
                          <a:solidFill>
                            <a:schemeClr val="tx1"/>
                          </a:solidFill>
                          <a:latin typeface="+mn-lt"/>
                          <a:ea typeface="+mn-ea"/>
                          <a:cs typeface="+mn-cs"/>
                        </a:rPr>
                        <a:t>;</a:t>
                      </a:r>
                    </a:p>
                    <a:p>
                      <a:r>
                        <a:rPr lang="en-GB" sz="1100" b="0" kern="1200" dirty="0">
                          <a:solidFill>
                            <a:schemeClr val="tx1"/>
                          </a:solidFill>
                          <a:latin typeface="+mn-lt"/>
                          <a:ea typeface="+mn-ea"/>
                          <a:cs typeface="+mn-cs"/>
                        </a:rPr>
                        <a:t>  border: 1px solid </a:t>
                      </a:r>
                      <a:r>
                        <a:rPr lang="en-GB" sz="1100" b="0" kern="1200" dirty="0" err="1">
                          <a:solidFill>
                            <a:schemeClr val="tx1"/>
                          </a:solidFill>
                          <a:highlight>
                            <a:srgbClr val="FFFF00"/>
                          </a:highlight>
                          <a:latin typeface="+mn-lt"/>
                          <a:ea typeface="+mn-ea"/>
                          <a:cs typeface="+mn-cs"/>
                        </a:rPr>
                        <a:t>color.scale</a:t>
                      </a:r>
                      <a:r>
                        <a:rPr lang="en-GB" sz="1100" b="0" kern="1200" dirty="0">
                          <a:solidFill>
                            <a:schemeClr val="tx1"/>
                          </a:solidFill>
                          <a:latin typeface="+mn-lt"/>
                          <a:ea typeface="+mn-ea"/>
                          <a:cs typeface="+mn-cs"/>
                        </a:rPr>
                        <a:t>($primary-</a:t>
                      </a:r>
                      <a:r>
                        <a:rPr lang="en-GB" sz="1100" b="0" kern="1200" dirty="0" err="1">
                          <a:solidFill>
                            <a:schemeClr val="tx1"/>
                          </a:solidFill>
                          <a:latin typeface="+mn-lt"/>
                          <a:ea typeface="+mn-ea"/>
                          <a:cs typeface="+mn-cs"/>
                        </a:rPr>
                        <a:t>color</a:t>
                      </a:r>
                      <a:r>
                        <a:rPr lang="en-GB" sz="1100" b="0" kern="1200" dirty="0">
                          <a:solidFill>
                            <a:schemeClr val="tx1"/>
                          </a:solidFill>
                          <a:latin typeface="+mn-lt"/>
                          <a:ea typeface="+mn-ea"/>
                          <a:cs typeface="+mn-cs"/>
                        </a:rPr>
                        <a:t>, $lightness: 20%);</a:t>
                      </a:r>
                    </a:p>
                    <a:p>
                      <a:r>
                        <a:rPr lang="en-GB" sz="1100" b="0" kern="1200" dirty="0">
                          <a:solidFill>
                            <a:schemeClr val="tx1"/>
                          </a:solidFill>
                          <a:latin typeface="+mn-lt"/>
                          <a:ea typeface="+mn-ea"/>
                          <a:cs typeface="+mn-cs"/>
                        </a:rPr>
                        <a:t>}</a:t>
                      </a:r>
                    </a:p>
                  </a:txBody>
                  <a:tcPr/>
                </a:tc>
                <a:tc>
                  <a:txBody>
                    <a:bodyPr/>
                    <a:lstStyle/>
                    <a:p>
                      <a:r>
                        <a:rPr lang="en-GB" sz="1600" b="1" dirty="0"/>
                        <a:t>SASS</a:t>
                      </a:r>
                      <a:endParaRPr lang="en-GB" b="1" dirty="0"/>
                    </a:p>
                    <a:p>
                      <a:endParaRPr lang="en-GB" sz="1100" b="0" kern="1200" dirty="0">
                        <a:solidFill>
                          <a:schemeClr val="tx1"/>
                        </a:solidFill>
                        <a:latin typeface="+mn-lt"/>
                        <a:ea typeface="+mn-ea"/>
                        <a:cs typeface="+mn-cs"/>
                      </a:endParaRPr>
                    </a:p>
                    <a:p>
                      <a:r>
                        <a:rPr lang="en-GB" sz="1100" b="0" kern="1200" dirty="0">
                          <a:solidFill>
                            <a:schemeClr val="tx1"/>
                          </a:solidFill>
                          <a:latin typeface="+mn-lt"/>
                          <a:ea typeface="+mn-ea"/>
                          <a:cs typeface="+mn-cs"/>
                        </a:rPr>
                        <a:t>@use "</a:t>
                      </a:r>
                      <a:r>
                        <a:rPr lang="en-GB" sz="1100" b="0" kern="1200" dirty="0" err="1">
                          <a:solidFill>
                            <a:schemeClr val="tx1"/>
                          </a:solidFill>
                          <a:latin typeface="+mn-lt"/>
                          <a:ea typeface="+mn-ea"/>
                          <a:cs typeface="+mn-cs"/>
                        </a:rPr>
                        <a:t>sass:color</a:t>
                      </a:r>
                      <a:r>
                        <a:rPr lang="en-GB" sz="1100" b="0" kern="1200" dirty="0">
                          <a:solidFill>
                            <a:schemeClr val="tx1"/>
                          </a:solidFill>
                          <a:latin typeface="+mn-lt"/>
                          <a:ea typeface="+mn-ea"/>
                          <a:cs typeface="+mn-cs"/>
                        </a:rPr>
                        <a:t>"</a:t>
                      </a:r>
                    </a:p>
                    <a:p>
                      <a:br>
                        <a:rPr lang="en-GB" sz="1100" b="0" kern="1200" dirty="0">
                          <a:solidFill>
                            <a:schemeClr val="tx1"/>
                          </a:solidFill>
                          <a:latin typeface="+mn-lt"/>
                          <a:ea typeface="+mn-ea"/>
                          <a:cs typeface="+mn-cs"/>
                        </a:rPr>
                      </a:br>
                      <a:r>
                        <a:rPr lang="en-GB" sz="1100" b="0" kern="1200" dirty="0">
                          <a:solidFill>
                            <a:schemeClr val="tx1"/>
                          </a:solidFill>
                          <a:latin typeface="+mn-lt"/>
                          <a:ea typeface="+mn-ea"/>
                          <a:cs typeface="+mn-cs"/>
                        </a:rPr>
                        <a:t>.button</a:t>
                      </a:r>
                    </a:p>
                    <a:p>
                      <a:r>
                        <a:rPr lang="en-GB" sz="1100" b="0" kern="1200" dirty="0">
                          <a:solidFill>
                            <a:schemeClr val="tx1"/>
                          </a:solidFill>
                          <a:latin typeface="+mn-lt"/>
                          <a:ea typeface="+mn-ea"/>
                          <a:cs typeface="+mn-cs"/>
                        </a:rPr>
                        <a:t>  $primary-</a:t>
                      </a:r>
                      <a:r>
                        <a:rPr lang="en-GB" sz="1100" b="0" kern="1200" dirty="0" err="1">
                          <a:solidFill>
                            <a:schemeClr val="tx1"/>
                          </a:solidFill>
                          <a:latin typeface="+mn-lt"/>
                          <a:ea typeface="+mn-ea"/>
                          <a:cs typeface="+mn-cs"/>
                        </a:rPr>
                        <a:t>color</a:t>
                      </a:r>
                      <a:r>
                        <a:rPr lang="en-GB" sz="1100" b="0" kern="1200" dirty="0">
                          <a:solidFill>
                            <a:schemeClr val="tx1"/>
                          </a:solidFill>
                          <a:latin typeface="+mn-lt"/>
                          <a:ea typeface="+mn-ea"/>
                          <a:cs typeface="+mn-cs"/>
                        </a:rPr>
                        <a:t>: #6b717f</a:t>
                      </a:r>
                    </a:p>
                    <a:p>
                      <a:r>
                        <a:rPr lang="en-GB" sz="1100" b="0" kern="1200" dirty="0">
                          <a:solidFill>
                            <a:schemeClr val="tx1"/>
                          </a:solidFill>
                          <a:latin typeface="+mn-lt"/>
                          <a:ea typeface="+mn-ea"/>
                          <a:cs typeface="+mn-cs"/>
                        </a:rPr>
                        <a:t>  </a:t>
                      </a:r>
                      <a:r>
                        <a:rPr lang="en-GB" sz="1100" b="0" kern="1200" dirty="0" err="1">
                          <a:solidFill>
                            <a:schemeClr val="tx1"/>
                          </a:solidFill>
                          <a:latin typeface="+mn-lt"/>
                          <a:ea typeface="+mn-ea"/>
                          <a:cs typeface="+mn-cs"/>
                        </a:rPr>
                        <a:t>color</a:t>
                      </a:r>
                      <a:r>
                        <a:rPr lang="en-GB" sz="1100" b="0" kern="1200" dirty="0">
                          <a:solidFill>
                            <a:schemeClr val="tx1"/>
                          </a:solidFill>
                          <a:latin typeface="+mn-lt"/>
                          <a:ea typeface="+mn-ea"/>
                          <a:cs typeface="+mn-cs"/>
                        </a:rPr>
                        <a:t>: $primary-</a:t>
                      </a:r>
                      <a:r>
                        <a:rPr lang="en-GB" sz="1100" b="0" kern="1200" dirty="0" err="1">
                          <a:solidFill>
                            <a:schemeClr val="tx1"/>
                          </a:solidFill>
                          <a:latin typeface="+mn-lt"/>
                          <a:ea typeface="+mn-ea"/>
                          <a:cs typeface="+mn-cs"/>
                        </a:rPr>
                        <a:t>color</a:t>
                      </a:r>
                      <a:endParaRPr lang="en-GB" sz="1100" b="0" kern="1200" dirty="0">
                        <a:solidFill>
                          <a:schemeClr val="tx1"/>
                        </a:solidFill>
                        <a:latin typeface="+mn-lt"/>
                        <a:ea typeface="+mn-ea"/>
                        <a:cs typeface="+mn-cs"/>
                      </a:endParaRPr>
                    </a:p>
                    <a:p>
                      <a:r>
                        <a:rPr lang="en-GB" sz="1100" b="0" kern="1200" dirty="0">
                          <a:solidFill>
                            <a:schemeClr val="tx1"/>
                          </a:solidFill>
                          <a:latin typeface="+mn-lt"/>
                          <a:ea typeface="+mn-ea"/>
                          <a:cs typeface="+mn-cs"/>
                        </a:rPr>
                        <a:t>  border: 1px solid </a:t>
                      </a:r>
                      <a:r>
                        <a:rPr lang="en-GB" sz="1100" b="0" kern="1200" dirty="0" err="1">
                          <a:solidFill>
                            <a:schemeClr val="tx1"/>
                          </a:solidFill>
                          <a:latin typeface="+mn-lt"/>
                          <a:ea typeface="+mn-ea"/>
                          <a:cs typeface="+mn-cs"/>
                        </a:rPr>
                        <a:t>color.scale</a:t>
                      </a:r>
                      <a:r>
                        <a:rPr lang="en-GB" sz="1100" b="0" kern="1200" dirty="0">
                          <a:solidFill>
                            <a:schemeClr val="tx1"/>
                          </a:solidFill>
                          <a:latin typeface="+mn-lt"/>
                          <a:ea typeface="+mn-ea"/>
                          <a:cs typeface="+mn-cs"/>
                        </a:rPr>
                        <a:t>($primary-</a:t>
                      </a:r>
                      <a:r>
                        <a:rPr lang="en-GB" sz="1100" b="0" kern="1200" dirty="0" err="1">
                          <a:solidFill>
                            <a:schemeClr val="tx1"/>
                          </a:solidFill>
                          <a:latin typeface="+mn-lt"/>
                          <a:ea typeface="+mn-ea"/>
                          <a:cs typeface="+mn-cs"/>
                        </a:rPr>
                        <a:t>color</a:t>
                      </a:r>
                      <a:r>
                        <a:rPr lang="en-GB" sz="1100" b="0" kern="1200" dirty="0">
                          <a:solidFill>
                            <a:schemeClr val="tx1"/>
                          </a:solidFill>
                          <a:latin typeface="+mn-lt"/>
                          <a:ea typeface="+mn-ea"/>
                          <a:cs typeface="+mn-cs"/>
                        </a:rPr>
                        <a:t>, $lightness: 20%)</a:t>
                      </a:r>
                    </a:p>
                    <a:p>
                      <a:endParaRPr lang="en-US" sz="1100" b="0" kern="1200" dirty="0">
                        <a:solidFill>
                          <a:schemeClr val="tx1"/>
                        </a:solidFill>
                        <a:latin typeface="+mn-lt"/>
                        <a:ea typeface="+mn-ea"/>
                        <a:cs typeface="+mn-cs"/>
                      </a:endParaRPr>
                    </a:p>
                  </a:txBody>
                  <a:tcPr/>
                </a:tc>
                <a:tc>
                  <a:txBody>
                    <a:bodyPr/>
                    <a:lstStyle/>
                    <a:p>
                      <a:r>
                        <a:rPr lang="en-GB" sz="1600" b="1" kern="1200" dirty="0">
                          <a:solidFill>
                            <a:schemeClr val="tx1"/>
                          </a:solidFill>
                          <a:latin typeface="+mn-lt"/>
                          <a:ea typeface="+mn-ea"/>
                          <a:cs typeface="+mn-cs"/>
                        </a:rPr>
                        <a:t>CSS</a:t>
                      </a:r>
                    </a:p>
                    <a:p>
                      <a:r>
                        <a:rPr lang="en-US" sz="1100" b="0" kern="1200" dirty="0">
                          <a:solidFill>
                            <a:schemeClr val="tx1"/>
                          </a:solidFill>
                          <a:latin typeface="+mn-lt"/>
                          <a:ea typeface="+mn-ea"/>
                          <a:cs typeface="+mn-cs"/>
                        </a:rPr>
                        <a:t>.button {</a:t>
                      </a:r>
                    </a:p>
                    <a:p>
                      <a:r>
                        <a:rPr lang="en-US" sz="1100" b="0" kern="1200" dirty="0">
                          <a:solidFill>
                            <a:schemeClr val="tx1"/>
                          </a:solidFill>
                          <a:latin typeface="+mn-lt"/>
                          <a:ea typeface="+mn-ea"/>
                          <a:cs typeface="+mn-cs"/>
                        </a:rPr>
                        <a:t>  color: #6b717f;</a:t>
                      </a:r>
                    </a:p>
                    <a:p>
                      <a:r>
                        <a:rPr lang="en-US" sz="1100" b="0" kern="1200" dirty="0">
                          <a:solidFill>
                            <a:schemeClr val="tx1"/>
                          </a:solidFill>
                          <a:latin typeface="+mn-lt"/>
                          <a:ea typeface="+mn-ea"/>
                          <a:cs typeface="+mn-cs"/>
                        </a:rPr>
                        <a:t>  border: 1px solid #878d9a;</a:t>
                      </a:r>
                    </a:p>
                    <a:p>
                      <a:r>
                        <a:rPr lang="en-US" sz="1100" b="0" kern="1200" dirty="0">
                          <a:solidFill>
                            <a:schemeClr val="tx1"/>
                          </a:solidFill>
                          <a:latin typeface="+mn-lt"/>
                          <a:ea typeface="+mn-ea"/>
                          <a:cs typeface="+mn-cs"/>
                        </a:rPr>
                        <a:t>}</a:t>
                      </a:r>
                      <a:endParaRPr lang="en-GB" sz="1100" b="0" kern="1200" dirty="0">
                        <a:solidFill>
                          <a:schemeClr val="tx1"/>
                        </a:solidFill>
                        <a:latin typeface="+mn-lt"/>
                        <a:ea typeface="+mn-ea"/>
                        <a:cs typeface="+mn-cs"/>
                      </a:endParaRPr>
                    </a:p>
                  </a:txBody>
                  <a:tcPr/>
                </a:tc>
                <a:extLst>
                  <a:ext uri="{0D108BD9-81ED-4DB2-BD59-A6C34878D82A}">
                    <a16:rowId xmlns:a16="http://schemas.microsoft.com/office/drawing/2014/main" val="1254097951"/>
                  </a:ext>
                </a:extLst>
              </a:tr>
            </a:tbl>
          </a:graphicData>
        </a:graphic>
      </p:graphicFrame>
      <p:sp>
        <p:nvSpPr>
          <p:cNvPr id="8" name="TextBox 7">
            <a:extLst>
              <a:ext uri="{FF2B5EF4-FFF2-40B4-BE49-F238E27FC236}">
                <a16:creationId xmlns:a16="http://schemas.microsoft.com/office/drawing/2014/main" id="{4303E2A7-853E-44BA-894F-0093731C9035}"/>
              </a:ext>
            </a:extLst>
          </p:cNvPr>
          <p:cNvSpPr txBox="1"/>
          <p:nvPr/>
        </p:nvSpPr>
        <p:spPr>
          <a:xfrm>
            <a:off x="530468" y="4216124"/>
            <a:ext cx="10442331" cy="2308324"/>
          </a:xfrm>
          <a:prstGeom prst="rect">
            <a:avLst/>
          </a:prstGeom>
          <a:noFill/>
        </p:spPr>
        <p:txBody>
          <a:bodyPr wrap="square">
            <a:spAutoFit/>
          </a:bodyPr>
          <a:lstStyle/>
          <a:p>
            <a:r>
              <a:rPr lang="en-GB" sz="1600" b="1" dirty="0"/>
              <a:t>Sass provides the following built-in modules:</a:t>
            </a:r>
          </a:p>
          <a:p>
            <a:endParaRPr lang="en-GB" sz="1600" dirty="0"/>
          </a:p>
          <a:p>
            <a:pPr marL="285750" indent="-285750">
              <a:buFont typeface="Wingdings" panose="05000000000000000000" pitchFamily="2" charset="2"/>
              <a:buChar char="§"/>
            </a:pPr>
            <a:r>
              <a:rPr lang="en-GB" sz="1600" dirty="0"/>
              <a:t>The </a:t>
            </a:r>
            <a:r>
              <a:rPr lang="en-GB" sz="1600" b="1" dirty="0" err="1"/>
              <a:t>sass:math</a:t>
            </a:r>
            <a:r>
              <a:rPr lang="en-GB" sz="1600" b="1" dirty="0"/>
              <a:t> </a:t>
            </a:r>
            <a:r>
              <a:rPr lang="en-GB" sz="1600" dirty="0"/>
              <a:t>module provides functions that operate on numbers.</a:t>
            </a:r>
          </a:p>
          <a:p>
            <a:pPr marL="285750" indent="-285750">
              <a:buFont typeface="Wingdings" panose="05000000000000000000" pitchFamily="2" charset="2"/>
              <a:buChar char="§"/>
            </a:pPr>
            <a:r>
              <a:rPr lang="en-GB" sz="1600" dirty="0"/>
              <a:t>The </a:t>
            </a:r>
            <a:r>
              <a:rPr lang="en-GB" sz="1600" b="1" dirty="0" err="1"/>
              <a:t>sass:string</a:t>
            </a:r>
            <a:r>
              <a:rPr lang="en-GB" sz="1600" b="1" dirty="0"/>
              <a:t> </a:t>
            </a:r>
            <a:r>
              <a:rPr lang="en-GB" sz="1600" dirty="0"/>
              <a:t>module makes it easy to combine, search, or split apart strings.</a:t>
            </a:r>
          </a:p>
          <a:p>
            <a:pPr marL="285750" indent="-285750">
              <a:buFont typeface="Wingdings" panose="05000000000000000000" pitchFamily="2" charset="2"/>
              <a:buChar char="§"/>
            </a:pPr>
            <a:r>
              <a:rPr lang="en-GB" sz="1600" dirty="0"/>
              <a:t>The </a:t>
            </a:r>
            <a:r>
              <a:rPr lang="en-GB" sz="1600" b="1" dirty="0" err="1"/>
              <a:t>sass:color</a:t>
            </a:r>
            <a:r>
              <a:rPr lang="en-GB" sz="1600" b="1" dirty="0"/>
              <a:t> </a:t>
            </a:r>
            <a:r>
              <a:rPr lang="en-GB" sz="1600" dirty="0"/>
              <a:t>module generates new </a:t>
            </a:r>
            <a:r>
              <a:rPr lang="en-GB" sz="1600" dirty="0" err="1"/>
              <a:t>colors</a:t>
            </a:r>
            <a:r>
              <a:rPr lang="en-GB" sz="1600" dirty="0"/>
              <a:t> based on existing ones, making it easy to build </a:t>
            </a:r>
            <a:r>
              <a:rPr lang="en-GB" sz="1600" dirty="0" err="1"/>
              <a:t>color</a:t>
            </a:r>
            <a:r>
              <a:rPr lang="en-GB" sz="1600" dirty="0"/>
              <a:t> themes.</a:t>
            </a:r>
          </a:p>
          <a:p>
            <a:pPr marL="285750" indent="-285750">
              <a:buFont typeface="Wingdings" panose="05000000000000000000" pitchFamily="2" charset="2"/>
              <a:buChar char="§"/>
            </a:pPr>
            <a:r>
              <a:rPr lang="en-GB" sz="1600" dirty="0"/>
              <a:t>The </a:t>
            </a:r>
            <a:r>
              <a:rPr lang="en-GB" sz="1600" b="1" dirty="0" err="1"/>
              <a:t>sass:list</a:t>
            </a:r>
            <a:r>
              <a:rPr lang="en-GB" sz="1600" b="1" dirty="0"/>
              <a:t> </a:t>
            </a:r>
            <a:r>
              <a:rPr lang="en-GB" sz="1600" dirty="0"/>
              <a:t>module lets you access and modify values in lists.</a:t>
            </a:r>
          </a:p>
          <a:p>
            <a:pPr marL="285750" indent="-285750">
              <a:buFont typeface="Wingdings" panose="05000000000000000000" pitchFamily="2" charset="2"/>
              <a:buChar char="§"/>
            </a:pPr>
            <a:r>
              <a:rPr lang="en-GB" sz="1600" dirty="0"/>
              <a:t>The </a:t>
            </a:r>
            <a:r>
              <a:rPr lang="en-GB" sz="1600" b="1" dirty="0" err="1"/>
              <a:t>sass:map</a:t>
            </a:r>
            <a:r>
              <a:rPr lang="en-GB" sz="1600" b="1" dirty="0"/>
              <a:t> </a:t>
            </a:r>
            <a:r>
              <a:rPr lang="en-GB" sz="1600" dirty="0"/>
              <a:t>module makes it possible to look up the value associated with a key in a map, and much more.</a:t>
            </a:r>
          </a:p>
          <a:p>
            <a:pPr marL="285750" indent="-285750">
              <a:buFont typeface="Wingdings" panose="05000000000000000000" pitchFamily="2" charset="2"/>
              <a:buChar char="§"/>
            </a:pPr>
            <a:r>
              <a:rPr lang="en-GB" sz="1600" dirty="0"/>
              <a:t>The </a:t>
            </a:r>
            <a:r>
              <a:rPr lang="en-GB" sz="1600" b="1" dirty="0" err="1"/>
              <a:t>sass:selector</a:t>
            </a:r>
            <a:r>
              <a:rPr lang="en-GB" sz="1600" b="1" dirty="0"/>
              <a:t> </a:t>
            </a:r>
            <a:r>
              <a:rPr lang="en-GB" sz="1600" dirty="0"/>
              <a:t>module provides access to Sass’s powerful selector engine.</a:t>
            </a:r>
          </a:p>
          <a:p>
            <a:pPr marL="285750" indent="-285750">
              <a:buFont typeface="Wingdings" panose="05000000000000000000" pitchFamily="2" charset="2"/>
              <a:buChar char="§"/>
            </a:pPr>
            <a:r>
              <a:rPr lang="en-GB" sz="1600" dirty="0"/>
              <a:t>The </a:t>
            </a:r>
            <a:r>
              <a:rPr lang="en-GB" sz="1600" b="1" dirty="0" err="1"/>
              <a:t>sass:meta</a:t>
            </a:r>
            <a:r>
              <a:rPr lang="en-GB" sz="1600" b="1" dirty="0"/>
              <a:t> </a:t>
            </a:r>
            <a:r>
              <a:rPr lang="en-GB" sz="1600" dirty="0"/>
              <a:t>module exposes the details of Sass’s inner workings.</a:t>
            </a:r>
          </a:p>
        </p:txBody>
      </p:sp>
    </p:spTree>
    <p:extLst>
      <p:ext uri="{BB962C8B-B14F-4D97-AF65-F5344CB8AC3E}">
        <p14:creationId xmlns:p14="http://schemas.microsoft.com/office/powerpoint/2010/main" val="307261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err="1">
                <a:solidFill>
                  <a:schemeClr val="bg1">
                    <a:lumMod val="25000"/>
                  </a:schemeClr>
                </a:solidFill>
              </a:rPr>
              <a:t>Saas</a:t>
            </a:r>
            <a:r>
              <a:rPr lang="en-US" sz="4000" dirty="0">
                <a:solidFill>
                  <a:schemeClr val="bg1">
                    <a:lumMod val="25000"/>
                  </a:schemeClr>
                </a:solidFill>
              </a:rPr>
              <a:t> Imports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431237" y="842020"/>
            <a:ext cx="11375536" cy="1078043"/>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1600" dirty="0"/>
              <a:t>Sass extends CSSs </a:t>
            </a:r>
            <a:r>
              <a:rPr lang="en-US" sz="1600" b="1" dirty="0"/>
              <a:t>@import </a:t>
            </a:r>
            <a:r>
              <a:rPr lang="en-US" sz="1600" dirty="0"/>
              <a:t>rule with the ability to import Sass and CSS stylesheets, providing access to mixins, functions, and variables and combining multiple stylesheets' CSS together. Unlike plain CSS imports, which require the browser to make multiple HTTP requests as it renders your page, Sass imports are handled entirely during compilation.</a:t>
            </a:r>
            <a:endParaRPr lang="en-GB" sz="1600" dirty="0"/>
          </a:p>
        </p:txBody>
      </p:sp>
      <p:graphicFrame>
        <p:nvGraphicFramePr>
          <p:cNvPr id="5" name="Table 5">
            <a:extLst>
              <a:ext uri="{FF2B5EF4-FFF2-40B4-BE49-F238E27FC236}">
                <a16:creationId xmlns:a16="http://schemas.microsoft.com/office/drawing/2014/main" id="{0243FE64-F781-424F-9CB6-C29C28C2089A}"/>
              </a:ext>
            </a:extLst>
          </p:cNvPr>
          <p:cNvGraphicFramePr>
            <a:graphicFrameLocks noGrp="1"/>
          </p:cNvGraphicFramePr>
          <p:nvPr>
            <p:extLst>
              <p:ext uri="{D42A27DB-BD31-4B8C-83A1-F6EECF244321}">
                <p14:modId xmlns:p14="http://schemas.microsoft.com/office/powerpoint/2010/main" val="3503232338"/>
              </p:ext>
            </p:extLst>
          </p:nvPr>
        </p:nvGraphicFramePr>
        <p:xfrm>
          <a:off x="602901" y="1889125"/>
          <a:ext cx="10842987" cy="4511040"/>
        </p:xfrm>
        <a:graphic>
          <a:graphicData uri="http://schemas.openxmlformats.org/drawingml/2006/table">
            <a:tbl>
              <a:tblPr firstRow="1" bandRow="1">
                <a:tableStyleId>{BDBED569-4797-4DF1-A0F4-6AAB3CD982D8}</a:tableStyleId>
              </a:tblPr>
              <a:tblGrid>
                <a:gridCol w="3829833">
                  <a:extLst>
                    <a:ext uri="{9D8B030D-6E8A-4147-A177-3AD203B41FA5}">
                      <a16:colId xmlns:a16="http://schemas.microsoft.com/office/drawing/2014/main" val="2253264833"/>
                    </a:ext>
                  </a:extLst>
                </a:gridCol>
                <a:gridCol w="3921550">
                  <a:extLst>
                    <a:ext uri="{9D8B030D-6E8A-4147-A177-3AD203B41FA5}">
                      <a16:colId xmlns:a16="http://schemas.microsoft.com/office/drawing/2014/main" val="1061073817"/>
                    </a:ext>
                  </a:extLst>
                </a:gridCol>
                <a:gridCol w="3091604">
                  <a:extLst>
                    <a:ext uri="{9D8B030D-6E8A-4147-A177-3AD203B41FA5}">
                      <a16:colId xmlns:a16="http://schemas.microsoft.com/office/drawing/2014/main" val="3517476631"/>
                    </a:ext>
                  </a:extLst>
                </a:gridCol>
              </a:tblGrid>
              <a:tr h="370840">
                <a:tc>
                  <a:txBody>
                    <a:bodyPr/>
                    <a:lstStyle/>
                    <a:p>
                      <a:r>
                        <a:rPr lang="en-GB" sz="1400" b="1" dirty="0">
                          <a:highlight>
                            <a:srgbClr val="FFFF00"/>
                          </a:highlight>
                        </a:rPr>
                        <a:t>SCSS</a:t>
                      </a:r>
                    </a:p>
                    <a:p>
                      <a:endParaRPr lang="en-GB" sz="1100" b="1" kern="1200" dirty="0">
                        <a:solidFill>
                          <a:schemeClr val="tx1"/>
                        </a:solidFill>
                        <a:latin typeface="+mn-lt"/>
                        <a:ea typeface="+mn-ea"/>
                        <a:cs typeface="+mn-cs"/>
                      </a:endParaRPr>
                    </a:p>
                    <a:p>
                      <a:r>
                        <a:rPr lang="en-US" sz="1200" b="1" kern="1200" dirty="0">
                          <a:solidFill>
                            <a:schemeClr val="tx1"/>
                          </a:solidFill>
                          <a:latin typeface="+mn-lt"/>
                          <a:ea typeface="+mn-ea"/>
                          <a:cs typeface="+mn-cs"/>
                        </a:rPr>
                        <a:t>// foundation/_</a:t>
                      </a:r>
                      <a:r>
                        <a:rPr lang="en-US" sz="1200" b="1" kern="1200" dirty="0" err="1">
                          <a:solidFill>
                            <a:schemeClr val="tx1"/>
                          </a:solidFill>
                          <a:latin typeface="+mn-lt"/>
                          <a:ea typeface="+mn-ea"/>
                          <a:cs typeface="+mn-cs"/>
                        </a:rPr>
                        <a:t>code.scss</a:t>
                      </a:r>
                      <a:endParaRPr lang="en-US" sz="1200" b="1" kern="1200" dirty="0">
                        <a:solidFill>
                          <a:schemeClr val="tx1"/>
                        </a:solidFill>
                        <a:latin typeface="+mn-lt"/>
                        <a:ea typeface="+mn-ea"/>
                        <a:cs typeface="+mn-cs"/>
                      </a:endParaRPr>
                    </a:p>
                    <a:p>
                      <a:r>
                        <a:rPr lang="en-US" sz="1200" b="0" kern="1200" dirty="0">
                          <a:solidFill>
                            <a:schemeClr val="tx1"/>
                          </a:solidFill>
                          <a:latin typeface="+mn-lt"/>
                          <a:ea typeface="+mn-ea"/>
                          <a:cs typeface="+mn-cs"/>
                        </a:rPr>
                        <a:t>code {</a:t>
                      </a:r>
                    </a:p>
                    <a:p>
                      <a:r>
                        <a:rPr lang="en-US" sz="1200" b="0" kern="1200" dirty="0">
                          <a:solidFill>
                            <a:schemeClr val="tx1"/>
                          </a:solidFill>
                          <a:latin typeface="+mn-lt"/>
                          <a:ea typeface="+mn-ea"/>
                          <a:cs typeface="+mn-cs"/>
                        </a:rPr>
                        <a:t>  padding: .25em;</a:t>
                      </a:r>
                    </a:p>
                    <a:p>
                      <a:r>
                        <a:rPr lang="en-US" sz="1200" b="0" kern="1200" dirty="0">
                          <a:solidFill>
                            <a:schemeClr val="tx1"/>
                          </a:solidFill>
                          <a:latin typeface="+mn-lt"/>
                          <a:ea typeface="+mn-ea"/>
                          <a:cs typeface="+mn-cs"/>
                        </a:rPr>
                        <a:t>  line-height: 0;</a:t>
                      </a:r>
                    </a:p>
                    <a:p>
                      <a:r>
                        <a:rPr lang="en-US" sz="1200" b="0" kern="1200" dirty="0">
                          <a:solidFill>
                            <a:schemeClr val="tx1"/>
                          </a:solidFill>
                          <a:latin typeface="+mn-lt"/>
                          <a:ea typeface="+mn-ea"/>
                          <a:cs typeface="+mn-cs"/>
                        </a:rPr>
                        <a:t>}</a:t>
                      </a:r>
                    </a:p>
                    <a:p>
                      <a:endParaRPr lang="en-US" sz="1200" b="0" kern="1200" dirty="0">
                        <a:solidFill>
                          <a:schemeClr val="tx1"/>
                        </a:solidFill>
                        <a:latin typeface="+mn-lt"/>
                        <a:ea typeface="+mn-ea"/>
                        <a:cs typeface="+mn-cs"/>
                      </a:endParaRPr>
                    </a:p>
                    <a:p>
                      <a:r>
                        <a:rPr lang="en-US" sz="1200" b="1" kern="1200" dirty="0">
                          <a:solidFill>
                            <a:schemeClr val="tx1"/>
                          </a:solidFill>
                          <a:latin typeface="+mn-lt"/>
                          <a:ea typeface="+mn-ea"/>
                          <a:cs typeface="+mn-cs"/>
                        </a:rPr>
                        <a:t>// foundation/_</a:t>
                      </a:r>
                      <a:r>
                        <a:rPr lang="en-US" sz="1200" b="1" kern="1200" dirty="0" err="1">
                          <a:solidFill>
                            <a:schemeClr val="tx1"/>
                          </a:solidFill>
                          <a:latin typeface="+mn-lt"/>
                          <a:ea typeface="+mn-ea"/>
                          <a:cs typeface="+mn-cs"/>
                        </a:rPr>
                        <a:t>lists.scss</a:t>
                      </a:r>
                      <a:endParaRPr lang="en-US" sz="1200" b="1" kern="1200" dirty="0">
                        <a:solidFill>
                          <a:schemeClr val="tx1"/>
                        </a:solidFill>
                        <a:latin typeface="+mn-lt"/>
                        <a:ea typeface="+mn-ea"/>
                        <a:cs typeface="+mn-cs"/>
                      </a:endParaRPr>
                    </a:p>
                    <a:p>
                      <a:r>
                        <a:rPr lang="en-US" sz="1200" b="0" kern="1200" dirty="0">
                          <a:solidFill>
                            <a:schemeClr val="tx1"/>
                          </a:solidFill>
                          <a:latin typeface="+mn-lt"/>
                          <a:ea typeface="+mn-ea"/>
                          <a:cs typeface="+mn-cs"/>
                        </a:rPr>
                        <a:t>ul, </a:t>
                      </a:r>
                      <a:r>
                        <a:rPr lang="en-US" sz="1200" b="0" kern="1200" dirty="0" err="1">
                          <a:solidFill>
                            <a:schemeClr val="tx1"/>
                          </a:solidFill>
                          <a:latin typeface="+mn-lt"/>
                          <a:ea typeface="+mn-ea"/>
                          <a:cs typeface="+mn-cs"/>
                        </a:rPr>
                        <a:t>ol</a:t>
                      </a:r>
                      <a:r>
                        <a:rPr lang="en-US" sz="1200" b="0" kern="1200" dirty="0">
                          <a:solidFill>
                            <a:schemeClr val="tx1"/>
                          </a:solidFill>
                          <a:latin typeface="+mn-lt"/>
                          <a:ea typeface="+mn-ea"/>
                          <a:cs typeface="+mn-cs"/>
                        </a:rPr>
                        <a:t> {</a:t>
                      </a:r>
                    </a:p>
                    <a:p>
                      <a:r>
                        <a:rPr lang="en-US" sz="1200" b="0" kern="1200" dirty="0">
                          <a:solidFill>
                            <a:schemeClr val="tx1"/>
                          </a:solidFill>
                          <a:latin typeface="+mn-lt"/>
                          <a:ea typeface="+mn-ea"/>
                          <a:cs typeface="+mn-cs"/>
                        </a:rPr>
                        <a:t>  text-align: left;</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  &amp; &amp; {</a:t>
                      </a:r>
                    </a:p>
                    <a:p>
                      <a:r>
                        <a:rPr lang="en-US" sz="1200" b="0" kern="1200" dirty="0">
                          <a:solidFill>
                            <a:schemeClr val="tx1"/>
                          </a:solidFill>
                          <a:latin typeface="+mn-lt"/>
                          <a:ea typeface="+mn-ea"/>
                          <a:cs typeface="+mn-cs"/>
                        </a:rPr>
                        <a:t>    padding: {</a:t>
                      </a:r>
                    </a:p>
                    <a:p>
                      <a:r>
                        <a:rPr lang="en-US" sz="1200" b="0" kern="1200" dirty="0">
                          <a:solidFill>
                            <a:schemeClr val="tx1"/>
                          </a:solidFill>
                          <a:latin typeface="+mn-lt"/>
                          <a:ea typeface="+mn-ea"/>
                          <a:cs typeface="+mn-cs"/>
                        </a:rPr>
                        <a:t>      bottom: 0;</a:t>
                      </a:r>
                    </a:p>
                    <a:p>
                      <a:r>
                        <a:rPr lang="en-US" sz="1200" b="0" kern="1200" dirty="0">
                          <a:solidFill>
                            <a:schemeClr val="tx1"/>
                          </a:solidFill>
                          <a:latin typeface="+mn-lt"/>
                          <a:ea typeface="+mn-ea"/>
                          <a:cs typeface="+mn-cs"/>
                        </a:rPr>
                        <a:t>      left: 0;</a:t>
                      </a:r>
                    </a:p>
                    <a:p>
                      <a:r>
                        <a:rPr lang="en-US" sz="1200" b="0" kern="1200" dirty="0">
                          <a:solidFill>
                            <a:schemeClr val="tx1"/>
                          </a:solidFill>
                          <a:latin typeface="+mn-lt"/>
                          <a:ea typeface="+mn-ea"/>
                          <a:cs typeface="+mn-cs"/>
                        </a:rPr>
                        <a:t>    }</a:t>
                      </a:r>
                    </a:p>
                    <a:p>
                      <a:r>
                        <a:rPr lang="en-US" sz="1200" b="0" kern="1200" dirty="0">
                          <a:solidFill>
                            <a:schemeClr val="tx1"/>
                          </a:solidFill>
                          <a:latin typeface="+mn-lt"/>
                          <a:ea typeface="+mn-ea"/>
                          <a:cs typeface="+mn-cs"/>
                        </a:rPr>
                        <a:t>  }</a:t>
                      </a:r>
                    </a:p>
                    <a:p>
                      <a:r>
                        <a:rPr lang="en-US" sz="1200" b="0" kern="1200" dirty="0">
                          <a:solidFill>
                            <a:schemeClr val="tx1"/>
                          </a:solidFill>
                          <a:latin typeface="+mn-lt"/>
                          <a:ea typeface="+mn-ea"/>
                          <a:cs typeface="+mn-cs"/>
                        </a:rPr>
                        <a:t>}</a:t>
                      </a:r>
                    </a:p>
                  </a:txBody>
                  <a:tcPr>
                    <a:noFill/>
                  </a:tcPr>
                </a:tc>
                <a:tc>
                  <a:txBody>
                    <a:bodyPr/>
                    <a:lstStyle/>
                    <a:p>
                      <a:r>
                        <a:rPr lang="en-GB" sz="1600" b="1" dirty="0"/>
                        <a:t>SASS</a:t>
                      </a:r>
                      <a:endParaRPr lang="en-GB" b="1" dirty="0"/>
                    </a:p>
                    <a:p>
                      <a:endParaRPr lang="en-GB" sz="1100" b="0" kern="1200" dirty="0">
                        <a:solidFill>
                          <a:schemeClr val="tx1"/>
                        </a:solidFill>
                        <a:latin typeface="+mn-lt"/>
                        <a:ea typeface="+mn-ea"/>
                        <a:cs typeface="+mn-cs"/>
                      </a:endParaRPr>
                    </a:p>
                    <a:p>
                      <a:r>
                        <a:rPr lang="en-US" sz="1100" b="1" kern="1200" dirty="0">
                          <a:solidFill>
                            <a:schemeClr val="tx1"/>
                          </a:solidFill>
                          <a:latin typeface="+mn-lt"/>
                          <a:ea typeface="+mn-ea"/>
                          <a:cs typeface="+mn-cs"/>
                        </a:rPr>
                        <a:t>// foundation/_</a:t>
                      </a:r>
                      <a:r>
                        <a:rPr lang="en-US" sz="1100" b="1" kern="1200" dirty="0" err="1">
                          <a:solidFill>
                            <a:schemeClr val="tx1"/>
                          </a:solidFill>
                          <a:latin typeface="+mn-lt"/>
                          <a:ea typeface="+mn-ea"/>
                          <a:cs typeface="+mn-cs"/>
                        </a:rPr>
                        <a:t>code.sass</a:t>
                      </a:r>
                      <a:endParaRPr lang="en-US" sz="1100" b="1" kern="1200" dirty="0">
                        <a:solidFill>
                          <a:schemeClr val="tx1"/>
                        </a:solidFill>
                        <a:latin typeface="+mn-lt"/>
                        <a:ea typeface="+mn-ea"/>
                        <a:cs typeface="+mn-cs"/>
                      </a:endParaRPr>
                    </a:p>
                    <a:p>
                      <a:r>
                        <a:rPr lang="en-US" sz="1100" b="0" kern="1200" dirty="0">
                          <a:solidFill>
                            <a:schemeClr val="tx1"/>
                          </a:solidFill>
                          <a:latin typeface="+mn-lt"/>
                          <a:ea typeface="+mn-ea"/>
                          <a:cs typeface="+mn-cs"/>
                        </a:rPr>
                        <a:t>code</a:t>
                      </a:r>
                    </a:p>
                    <a:p>
                      <a:r>
                        <a:rPr lang="en-US" sz="1100" b="0" kern="1200" dirty="0">
                          <a:solidFill>
                            <a:schemeClr val="tx1"/>
                          </a:solidFill>
                          <a:latin typeface="+mn-lt"/>
                          <a:ea typeface="+mn-ea"/>
                          <a:cs typeface="+mn-cs"/>
                        </a:rPr>
                        <a:t>  padding: .25em</a:t>
                      </a:r>
                    </a:p>
                    <a:p>
                      <a:r>
                        <a:rPr lang="en-US" sz="1100" b="0" kern="1200" dirty="0">
                          <a:solidFill>
                            <a:schemeClr val="tx1"/>
                          </a:solidFill>
                          <a:latin typeface="+mn-lt"/>
                          <a:ea typeface="+mn-ea"/>
                          <a:cs typeface="+mn-cs"/>
                        </a:rPr>
                        <a:t>  line-height: 0</a:t>
                      </a:r>
                    </a:p>
                    <a:p>
                      <a:endParaRPr lang="en-US" sz="1100" b="0" kern="1200" dirty="0">
                        <a:solidFill>
                          <a:schemeClr val="tx1"/>
                        </a:solidFill>
                        <a:latin typeface="+mn-lt"/>
                        <a:ea typeface="+mn-ea"/>
                        <a:cs typeface="+mn-cs"/>
                      </a:endParaRPr>
                    </a:p>
                    <a:p>
                      <a:r>
                        <a:rPr lang="en-US" sz="1100" b="1" kern="1200" dirty="0">
                          <a:solidFill>
                            <a:schemeClr val="tx1"/>
                          </a:solidFill>
                          <a:latin typeface="+mn-lt"/>
                          <a:ea typeface="+mn-ea"/>
                          <a:cs typeface="+mn-cs"/>
                        </a:rPr>
                        <a:t>// foundation/_</a:t>
                      </a:r>
                      <a:r>
                        <a:rPr lang="en-US" sz="1100" b="1" kern="1200" dirty="0" err="1">
                          <a:solidFill>
                            <a:schemeClr val="tx1"/>
                          </a:solidFill>
                          <a:latin typeface="+mn-lt"/>
                          <a:ea typeface="+mn-ea"/>
                          <a:cs typeface="+mn-cs"/>
                        </a:rPr>
                        <a:t>lists.sass</a:t>
                      </a:r>
                      <a:endParaRPr lang="en-US" sz="1100" b="1" kern="1200" dirty="0">
                        <a:solidFill>
                          <a:schemeClr val="tx1"/>
                        </a:solidFill>
                        <a:latin typeface="+mn-lt"/>
                        <a:ea typeface="+mn-ea"/>
                        <a:cs typeface="+mn-cs"/>
                      </a:endParaRPr>
                    </a:p>
                    <a:p>
                      <a:r>
                        <a:rPr lang="en-US" sz="1100" b="0" kern="1200" dirty="0">
                          <a:solidFill>
                            <a:schemeClr val="tx1"/>
                          </a:solidFill>
                          <a:latin typeface="+mn-lt"/>
                          <a:ea typeface="+mn-ea"/>
                          <a:cs typeface="+mn-cs"/>
                        </a:rPr>
                        <a:t>ul, </a:t>
                      </a:r>
                      <a:r>
                        <a:rPr lang="en-US" sz="1100" b="0" kern="1200" dirty="0" err="1">
                          <a:solidFill>
                            <a:schemeClr val="tx1"/>
                          </a:solidFill>
                          <a:latin typeface="+mn-lt"/>
                          <a:ea typeface="+mn-ea"/>
                          <a:cs typeface="+mn-cs"/>
                        </a:rPr>
                        <a:t>ol</a:t>
                      </a:r>
                      <a:endParaRPr lang="en-US" sz="1100" b="0" kern="1200" dirty="0">
                        <a:solidFill>
                          <a:schemeClr val="tx1"/>
                        </a:solidFill>
                        <a:latin typeface="+mn-lt"/>
                        <a:ea typeface="+mn-ea"/>
                        <a:cs typeface="+mn-cs"/>
                      </a:endParaRPr>
                    </a:p>
                    <a:p>
                      <a:r>
                        <a:rPr lang="en-US" sz="1100" b="0" kern="1200" dirty="0">
                          <a:solidFill>
                            <a:schemeClr val="tx1"/>
                          </a:solidFill>
                          <a:latin typeface="+mn-lt"/>
                          <a:ea typeface="+mn-ea"/>
                          <a:cs typeface="+mn-cs"/>
                        </a:rPr>
                        <a:t>  text-align: left</a:t>
                      </a:r>
                    </a:p>
                    <a:p>
                      <a:endParaRPr lang="en-US" sz="1100" b="0" kern="1200" dirty="0">
                        <a:solidFill>
                          <a:schemeClr val="tx1"/>
                        </a:solidFill>
                        <a:latin typeface="+mn-lt"/>
                        <a:ea typeface="+mn-ea"/>
                        <a:cs typeface="+mn-cs"/>
                      </a:endParaRPr>
                    </a:p>
                    <a:p>
                      <a:r>
                        <a:rPr lang="en-US" sz="1100" b="0" kern="1200" dirty="0">
                          <a:solidFill>
                            <a:schemeClr val="tx1"/>
                          </a:solidFill>
                          <a:latin typeface="+mn-lt"/>
                          <a:ea typeface="+mn-ea"/>
                          <a:cs typeface="+mn-cs"/>
                        </a:rPr>
                        <a:t>  &amp; &amp;</a:t>
                      </a:r>
                    </a:p>
                    <a:p>
                      <a:r>
                        <a:rPr lang="en-US" sz="1100" b="0" kern="1200" dirty="0">
                          <a:solidFill>
                            <a:schemeClr val="tx1"/>
                          </a:solidFill>
                          <a:latin typeface="+mn-lt"/>
                          <a:ea typeface="+mn-ea"/>
                          <a:cs typeface="+mn-cs"/>
                        </a:rPr>
                        <a:t>    padding:</a:t>
                      </a:r>
                    </a:p>
                    <a:p>
                      <a:r>
                        <a:rPr lang="en-US" sz="1100" b="0" kern="1200" dirty="0">
                          <a:solidFill>
                            <a:schemeClr val="tx1"/>
                          </a:solidFill>
                          <a:latin typeface="+mn-lt"/>
                          <a:ea typeface="+mn-ea"/>
                          <a:cs typeface="+mn-cs"/>
                        </a:rPr>
                        <a:t>      bottom: 0</a:t>
                      </a:r>
                    </a:p>
                    <a:p>
                      <a:r>
                        <a:rPr lang="en-US" sz="1100" b="0" kern="1200" dirty="0">
                          <a:solidFill>
                            <a:schemeClr val="tx1"/>
                          </a:solidFill>
                          <a:latin typeface="+mn-lt"/>
                          <a:ea typeface="+mn-ea"/>
                          <a:cs typeface="+mn-cs"/>
                        </a:rPr>
                        <a:t>      left: 0</a:t>
                      </a:r>
                    </a:p>
                  </a:txBody>
                  <a:tcPr>
                    <a:noFill/>
                  </a:tcPr>
                </a:tc>
                <a:tc>
                  <a:txBody>
                    <a:bodyPr/>
                    <a:lstStyle/>
                    <a:p>
                      <a:r>
                        <a:rPr lang="en-GB" sz="1600" b="1" kern="1200" dirty="0">
                          <a:solidFill>
                            <a:schemeClr val="tx1"/>
                          </a:solidFill>
                          <a:latin typeface="+mn-lt"/>
                          <a:ea typeface="+mn-ea"/>
                          <a:cs typeface="+mn-cs"/>
                        </a:rPr>
                        <a:t>CSS</a:t>
                      </a:r>
                    </a:p>
                    <a:p>
                      <a:r>
                        <a:rPr lang="en-GB" sz="1100" b="0" kern="1200" dirty="0">
                          <a:solidFill>
                            <a:schemeClr val="tx1"/>
                          </a:solidFill>
                          <a:latin typeface="+mn-lt"/>
                          <a:ea typeface="+mn-ea"/>
                          <a:cs typeface="+mn-cs"/>
                        </a:rPr>
                        <a:t>code {</a:t>
                      </a:r>
                    </a:p>
                    <a:p>
                      <a:r>
                        <a:rPr lang="en-GB" sz="1100" b="0" kern="1200" dirty="0">
                          <a:solidFill>
                            <a:schemeClr val="tx1"/>
                          </a:solidFill>
                          <a:latin typeface="+mn-lt"/>
                          <a:ea typeface="+mn-ea"/>
                          <a:cs typeface="+mn-cs"/>
                        </a:rPr>
                        <a:t>  padding: .25em;</a:t>
                      </a:r>
                    </a:p>
                    <a:p>
                      <a:r>
                        <a:rPr lang="en-GB" sz="1100" b="0" kern="1200" dirty="0">
                          <a:solidFill>
                            <a:schemeClr val="tx1"/>
                          </a:solidFill>
                          <a:latin typeface="+mn-lt"/>
                          <a:ea typeface="+mn-ea"/>
                          <a:cs typeface="+mn-cs"/>
                        </a:rPr>
                        <a:t>  line-height: 0;</a:t>
                      </a:r>
                    </a:p>
                    <a:p>
                      <a:r>
                        <a:rPr lang="en-GB" sz="1100" b="0" kern="1200" dirty="0">
                          <a:solidFill>
                            <a:schemeClr val="tx1"/>
                          </a:solidFill>
                          <a:latin typeface="+mn-lt"/>
                          <a:ea typeface="+mn-ea"/>
                          <a:cs typeface="+mn-cs"/>
                        </a:rPr>
                        <a:t>}</a:t>
                      </a:r>
                    </a:p>
                    <a:p>
                      <a:br>
                        <a:rPr lang="en-GB" sz="1100" b="0" kern="1200" dirty="0">
                          <a:solidFill>
                            <a:schemeClr val="tx1"/>
                          </a:solidFill>
                          <a:latin typeface="+mn-lt"/>
                          <a:ea typeface="+mn-ea"/>
                          <a:cs typeface="+mn-cs"/>
                        </a:rPr>
                      </a:br>
                      <a:r>
                        <a:rPr lang="en-GB" sz="1100" b="0" kern="1200" dirty="0">
                          <a:solidFill>
                            <a:schemeClr val="tx1"/>
                          </a:solidFill>
                          <a:latin typeface="+mn-lt"/>
                          <a:ea typeface="+mn-ea"/>
                          <a:cs typeface="+mn-cs"/>
                        </a:rPr>
                        <a:t>ul, </a:t>
                      </a:r>
                      <a:r>
                        <a:rPr lang="en-GB" sz="1100" b="0" kern="1200" dirty="0" err="1">
                          <a:solidFill>
                            <a:schemeClr val="tx1"/>
                          </a:solidFill>
                          <a:latin typeface="+mn-lt"/>
                          <a:ea typeface="+mn-ea"/>
                          <a:cs typeface="+mn-cs"/>
                        </a:rPr>
                        <a:t>ol</a:t>
                      </a:r>
                      <a:r>
                        <a:rPr lang="en-GB" sz="1100" b="0" kern="1200" dirty="0">
                          <a:solidFill>
                            <a:schemeClr val="tx1"/>
                          </a:solidFill>
                          <a:latin typeface="+mn-lt"/>
                          <a:ea typeface="+mn-ea"/>
                          <a:cs typeface="+mn-cs"/>
                        </a:rPr>
                        <a:t> {</a:t>
                      </a:r>
                    </a:p>
                    <a:p>
                      <a:r>
                        <a:rPr lang="en-GB" sz="1100" b="0" kern="1200" dirty="0">
                          <a:solidFill>
                            <a:schemeClr val="tx1"/>
                          </a:solidFill>
                          <a:latin typeface="+mn-lt"/>
                          <a:ea typeface="+mn-ea"/>
                          <a:cs typeface="+mn-cs"/>
                        </a:rPr>
                        <a:t>  text-align: left;</a:t>
                      </a:r>
                    </a:p>
                    <a:p>
                      <a:r>
                        <a:rPr lang="en-GB" sz="1100" b="0" kern="1200" dirty="0">
                          <a:solidFill>
                            <a:schemeClr val="tx1"/>
                          </a:solidFill>
                          <a:latin typeface="+mn-lt"/>
                          <a:ea typeface="+mn-ea"/>
                          <a:cs typeface="+mn-cs"/>
                        </a:rPr>
                        <a:t>}</a:t>
                      </a:r>
                    </a:p>
                    <a:p>
                      <a:r>
                        <a:rPr lang="en-GB" sz="1100" b="0" kern="1200" dirty="0">
                          <a:solidFill>
                            <a:schemeClr val="tx1"/>
                          </a:solidFill>
                          <a:latin typeface="+mn-lt"/>
                          <a:ea typeface="+mn-ea"/>
                          <a:cs typeface="+mn-cs"/>
                        </a:rPr>
                        <a:t>ul </a:t>
                      </a:r>
                      <a:r>
                        <a:rPr lang="en-GB" sz="1100" b="0" kern="1200" dirty="0" err="1">
                          <a:solidFill>
                            <a:schemeClr val="tx1"/>
                          </a:solidFill>
                          <a:latin typeface="+mn-lt"/>
                          <a:ea typeface="+mn-ea"/>
                          <a:cs typeface="+mn-cs"/>
                        </a:rPr>
                        <a:t>ul</a:t>
                      </a:r>
                      <a:r>
                        <a:rPr lang="en-GB" sz="1100" b="0" kern="1200" dirty="0">
                          <a:solidFill>
                            <a:schemeClr val="tx1"/>
                          </a:solidFill>
                          <a:latin typeface="+mn-lt"/>
                          <a:ea typeface="+mn-ea"/>
                          <a:cs typeface="+mn-cs"/>
                        </a:rPr>
                        <a:t>, </a:t>
                      </a:r>
                      <a:r>
                        <a:rPr lang="en-GB" sz="1100" b="0" kern="1200" dirty="0" err="1">
                          <a:solidFill>
                            <a:schemeClr val="tx1"/>
                          </a:solidFill>
                          <a:latin typeface="+mn-lt"/>
                          <a:ea typeface="+mn-ea"/>
                          <a:cs typeface="+mn-cs"/>
                        </a:rPr>
                        <a:t>ol</a:t>
                      </a:r>
                      <a:r>
                        <a:rPr lang="en-GB" sz="1100" b="0" kern="1200" dirty="0">
                          <a:solidFill>
                            <a:schemeClr val="tx1"/>
                          </a:solidFill>
                          <a:latin typeface="+mn-lt"/>
                          <a:ea typeface="+mn-ea"/>
                          <a:cs typeface="+mn-cs"/>
                        </a:rPr>
                        <a:t> </a:t>
                      </a:r>
                      <a:r>
                        <a:rPr lang="en-GB" sz="1100" b="0" kern="1200" dirty="0" err="1">
                          <a:solidFill>
                            <a:schemeClr val="tx1"/>
                          </a:solidFill>
                          <a:latin typeface="+mn-lt"/>
                          <a:ea typeface="+mn-ea"/>
                          <a:cs typeface="+mn-cs"/>
                        </a:rPr>
                        <a:t>ol</a:t>
                      </a:r>
                      <a:r>
                        <a:rPr lang="en-GB" sz="1100" b="0" kern="1200" dirty="0">
                          <a:solidFill>
                            <a:schemeClr val="tx1"/>
                          </a:solidFill>
                          <a:latin typeface="+mn-lt"/>
                          <a:ea typeface="+mn-ea"/>
                          <a:cs typeface="+mn-cs"/>
                        </a:rPr>
                        <a:t> {</a:t>
                      </a:r>
                    </a:p>
                    <a:p>
                      <a:r>
                        <a:rPr lang="en-GB" sz="1100" b="0" kern="1200" dirty="0">
                          <a:solidFill>
                            <a:schemeClr val="tx1"/>
                          </a:solidFill>
                          <a:latin typeface="+mn-lt"/>
                          <a:ea typeface="+mn-ea"/>
                          <a:cs typeface="+mn-cs"/>
                        </a:rPr>
                        <a:t>  padding-bottom: 0;</a:t>
                      </a:r>
                    </a:p>
                    <a:p>
                      <a:r>
                        <a:rPr lang="en-GB" sz="1100" b="0" kern="1200" dirty="0">
                          <a:solidFill>
                            <a:schemeClr val="tx1"/>
                          </a:solidFill>
                          <a:latin typeface="+mn-lt"/>
                          <a:ea typeface="+mn-ea"/>
                          <a:cs typeface="+mn-cs"/>
                        </a:rPr>
                        <a:t>  padding-left: 0;</a:t>
                      </a:r>
                    </a:p>
                    <a:p>
                      <a:r>
                        <a:rPr lang="en-GB" sz="1100" b="0" kern="1200" dirty="0">
                          <a:solidFill>
                            <a:schemeClr val="tx1"/>
                          </a:solidFill>
                          <a:latin typeface="+mn-lt"/>
                          <a:ea typeface="+mn-ea"/>
                          <a:cs typeface="+mn-cs"/>
                        </a:rPr>
                        <a:t>}</a:t>
                      </a:r>
                      <a:br>
                        <a:rPr lang="en-GB" sz="1100" b="0" kern="1200" dirty="0">
                          <a:solidFill>
                            <a:schemeClr val="tx1"/>
                          </a:solidFill>
                          <a:latin typeface="+mn-lt"/>
                          <a:ea typeface="+mn-ea"/>
                          <a:cs typeface="+mn-cs"/>
                        </a:rPr>
                      </a:br>
                      <a:endParaRPr lang="en-GB" sz="1100" b="0" kern="1200" dirty="0">
                        <a:solidFill>
                          <a:schemeClr val="tx1"/>
                        </a:solidFill>
                        <a:latin typeface="+mn-lt"/>
                        <a:ea typeface="+mn-ea"/>
                        <a:cs typeface="+mn-cs"/>
                      </a:endParaRPr>
                    </a:p>
                  </a:txBody>
                  <a:tcPr>
                    <a:noFill/>
                  </a:tcPr>
                </a:tc>
                <a:extLst>
                  <a:ext uri="{0D108BD9-81ED-4DB2-BD59-A6C34878D82A}">
                    <a16:rowId xmlns:a16="http://schemas.microsoft.com/office/drawing/2014/main" val="1254097951"/>
                  </a:ext>
                </a:extLst>
              </a:tr>
              <a:tr h="0">
                <a:tc>
                  <a:txBody>
                    <a:bodyPr/>
                    <a:lstStyle/>
                    <a:p>
                      <a:r>
                        <a:rPr lang="en-US" sz="1200" b="1" kern="1200" dirty="0">
                          <a:solidFill>
                            <a:schemeClr val="tx1"/>
                          </a:solidFill>
                          <a:latin typeface="+mn-lt"/>
                          <a:ea typeface="+mn-ea"/>
                          <a:cs typeface="+mn-cs"/>
                        </a:rPr>
                        <a:t>// </a:t>
                      </a:r>
                      <a:r>
                        <a:rPr lang="en-US" sz="1200" b="1" kern="1200" dirty="0" err="1">
                          <a:solidFill>
                            <a:schemeClr val="tx1"/>
                          </a:solidFill>
                          <a:latin typeface="+mn-lt"/>
                          <a:ea typeface="+mn-ea"/>
                          <a:cs typeface="+mn-cs"/>
                        </a:rPr>
                        <a:t>style.scss</a:t>
                      </a:r>
                      <a:endParaRPr lang="en-US" sz="1200" b="1" kern="1200" dirty="0">
                        <a:solidFill>
                          <a:schemeClr val="tx1"/>
                        </a:solidFill>
                        <a:latin typeface="+mn-lt"/>
                        <a:ea typeface="+mn-ea"/>
                        <a:cs typeface="+mn-cs"/>
                      </a:endParaRPr>
                    </a:p>
                    <a:p>
                      <a:r>
                        <a:rPr lang="en-US" sz="1200" b="0" kern="1200" dirty="0">
                          <a:solidFill>
                            <a:schemeClr val="tx1"/>
                          </a:solidFill>
                          <a:latin typeface="+mn-lt"/>
                          <a:ea typeface="+mn-ea"/>
                          <a:cs typeface="+mn-cs"/>
                        </a:rPr>
                        <a:t>@import 'foundation/code', 'foundation/lists’;</a:t>
                      </a:r>
                      <a:br>
                        <a:rPr lang="en-US" sz="1200" b="0" kern="1200" dirty="0">
                          <a:solidFill>
                            <a:schemeClr val="tx1"/>
                          </a:solidFill>
                          <a:latin typeface="+mn-lt"/>
                          <a:ea typeface="+mn-ea"/>
                          <a:cs typeface="+mn-cs"/>
                        </a:rPr>
                      </a:br>
                      <a:r>
                        <a:rPr lang="en-US" sz="1200" b="1" kern="1200" dirty="0">
                          <a:solidFill>
                            <a:schemeClr val="tx1"/>
                          </a:solidFill>
                          <a:highlight>
                            <a:srgbClr val="FFFF00"/>
                          </a:highlight>
                          <a:latin typeface="+mn-lt"/>
                          <a:ea typeface="+mn-ea"/>
                          <a:cs typeface="+mn-cs"/>
                        </a:rPr>
                        <a:t>or</a:t>
                      </a:r>
                    </a:p>
                    <a:p>
                      <a:r>
                        <a:rPr lang="en-US" sz="1200" b="0" kern="1200" dirty="0">
                          <a:solidFill>
                            <a:schemeClr val="tx1"/>
                          </a:solidFill>
                          <a:latin typeface="+mn-lt"/>
                          <a:ea typeface="+mn-ea"/>
                          <a:cs typeface="+mn-cs"/>
                        </a:rPr>
                        <a:t>@import 'foundation’</a:t>
                      </a:r>
                    </a:p>
                  </a:txBody>
                  <a:tcPr>
                    <a:noFill/>
                  </a:tcPr>
                </a:tc>
                <a:tc>
                  <a:txBody>
                    <a:bodyPr/>
                    <a:lstStyle/>
                    <a:p>
                      <a:r>
                        <a:rPr lang="en-US" sz="1100" b="1" kern="1200" dirty="0">
                          <a:solidFill>
                            <a:schemeClr val="tx1"/>
                          </a:solidFill>
                          <a:latin typeface="+mn-lt"/>
                          <a:ea typeface="+mn-ea"/>
                          <a:cs typeface="+mn-cs"/>
                        </a:rPr>
                        <a:t>/ </a:t>
                      </a:r>
                      <a:r>
                        <a:rPr lang="en-US" sz="1100" b="1" kern="1200" dirty="0" err="1">
                          <a:solidFill>
                            <a:schemeClr val="tx1"/>
                          </a:solidFill>
                          <a:latin typeface="+mn-lt"/>
                          <a:ea typeface="+mn-ea"/>
                          <a:cs typeface="+mn-cs"/>
                        </a:rPr>
                        <a:t>style.sass</a:t>
                      </a:r>
                      <a:endParaRPr lang="en-US" sz="1100" b="1" kern="1200" dirty="0">
                        <a:solidFill>
                          <a:schemeClr val="tx1"/>
                        </a:solidFill>
                        <a:latin typeface="+mn-lt"/>
                        <a:ea typeface="+mn-ea"/>
                        <a:cs typeface="+mn-cs"/>
                      </a:endParaRPr>
                    </a:p>
                    <a:p>
                      <a:r>
                        <a:rPr lang="en-US" sz="1100" b="0" kern="1200" dirty="0">
                          <a:solidFill>
                            <a:schemeClr val="tx1"/>
                          </a:solidFill>
                          <a:latin typeface="+mn-lt"/>
                          <a:ea typeface="+mn-ea"/>
                          <a:cs typeface="+mn-cs"/>
                        </a:rPr>
                        <a:t>@import foundation/code, foundation/lists</a:t>
                      </a:r>
                    </a:p>
                    <a:p>
                      <a:r>
                        <a:rPr lang="en-US" sz="1100" b="1" kern="1200" dirty="0">
                          <a:solidFill>
                            <a:schemeClr val="tx1"/>
                          </a:solidFill>
                          <a:highlight>
                            <a:srgbClr val="FFFF00"/>
                          </a:highlight>
                          <a:latin typeface="+mn-lt"/>
                          <a:ea typeface="+mn-ea"/>
                          <a:cs typeface="+mn-cs"/>
                        </a:rPr>
                        <a:t>or</a:t>
                      </a:r>
                    </a:p>
                    <a:p>
                      <a:r>
                        <a:rPr lang="en-US" sz="1100" b="0" kern="1200" dirty="0">
                          <a:solidFill>
                            <a:schemeClr val="tx1"/>
                          </a:solidFill>
                          <a:latin typeface="+mn-lt"/>
                          <a:ea typeface="+mn-ea"/>
                          <a:cs typeface="+mn-cs"/>
                        </a:rPr>
                        <a:t>@import 'foundation’</a:t>
                      </a:r>
                    </a:p>
                    <a:p>
                      <a:endParaRPr lang="en-US" sz="1100" b="0" kern="1200" dirty="0">
                        <a:solidFill>
                          <a:schemeClr val="tx1"/>
                        </a:solidFill>
                        <a:latin typeface="+mn-lt"/>
                        <a:ea typeface="+mn-ea"/>
                        <a:cs typeface="+mn-cs"/>
                      </a:endParaRPr>
                    </a:p>
                  </a:txBody>
                  <a:tcPr>
                    <a:noFill/>
                  </a:tcPr>
                </a:tc>
                <a:tc>
                  <a:txBody>
                    <a:bodyPr/>
                    <a:lstStyle/>
                    <a:p>
                      <a:endParaRPr lang="en-GB" sz="1100" b="0" kern="1200" dirty="0">
                        <a:solidFill>
                          <a:schemeClr val="tx1"/>
                        </a:solidFill>
                        <a:latin typeface="+mn-lt"/>
                        <a:ea typeface="+mn-ea"/>
                        <a:cs typeface="+mn-cs"/>
                      </a:endParaRPr>
                    </a:p>
                  </a:txBody>
                  <a:tcPr>
                    <a:noFill/>
                  </a:tcPr>
                </a:tc>
                <a:extLst>
                  <a:ext uri="{0D108BD9-81ED-4DB2-BD59-A6C34878D82A}">
                    <a16:rowId xmlns:a16="http://schemas.microsoft.com/office/drawing/2014/main" val="3693290478"/>
                  </a:ext>
                </a:extLst>
              </a:tr>
            </a:tbl>
          </a:graphicData>
        </a:graphic>
      </p:graphicFrame>
    </p:spTree>
    <p:extLst>
      <p:ext uri="{BB962C8B-B14F-4D97-AF65-F5344CB8AC3E}">
        <p14:creationId xmlns:p14="http://schemas.microsoft.com/office/powerpoint/2010/main" val="83607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286070"/>
            <a:ext cx="5551730" cy="354912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t>
            </a:r>
            <a:r>
              <a:rPr lang="en-US" sz="2040" dirty="0" err="1">
                <a:solidFill>
                  <a:schemeClr val="tx1"/>
                </a:solidFill>
              </a:rPr>
              <a:t>Saas</a:t>
            </a:r>
            <a:endParaRPr lang="en-US" sz="2040" dirty="0">
              <a:solidFill>
                <a:schemeClr val="tx1"/>
              </a:solidFill>
            </a:endParaRPr>
          </a:p>
          <a:p>
            <a:pPr marL="349724" indent="-349724" defTabSz="1994720">
              <a:spcBef>
                <a:spcPct val="0"/>
              </a:spcBef>
              <a:spcAft>
                <a:spcPct val="35000"/>
              </a:spcAft>
              <a:buFont typeface="Wingdings" panose="05000000000000000000" pitchFamily="2" charset="2"/>
              <a:buChar char="ü"/>
              <a:defRPr/>
            </a:pPr>
            <a:r>
              <a:rPr lang="en-US" sz="2040" dirty="0" err="1">
                <a:solidFill>
                  <a:schemeClr val="tx1"/>
                </a:solidFill>
              </a:rPr>
              <a:t>Saas</a:t>
            </a:r>
            <a:r>
              <a:rPr lang="en-US" sz="2040" dirty="0">
                <a:solidFill>
                  <a:schemeClr val="tx1"/>
                </a:solidFill>
              </a:rPr>
              <a:t> variables</a:t>
            </a:r>
          </a:p>
          <a:p>
            <a:pPr marL="349724" indent="-349724" defTabSz="1994720">
              <a:spcBef>
                <a:spcPct val="0"/>
              </a:spcBef>
              <a:spcAft>
                <a:spcPct val="35000"/>
              </a:spcAft>
              <a:buFont typeface="Wingdings" panose="05000000000000000000" pitchFamily="2" charset="2"/>
              <a:buChar char="ü"/>
              <a:defRPr/>
            </a:pPr>
            <a:r>
              <a:rPr lang="en-US" sz="2040" dirty="0" err="1">
                <a:solidFill>
                  <a:schemeClr val="tx1"/>
                </a:solidFill>
              </a:rPr>
              <a:t>Saas</a:t>
            </a:r>
            <a:r>
              <a:rPr lang="en-US" sz="2040" dirty="0">
                <a:solidFill>
                  <a:schemeClr val="tx1"/>
                </a:solidFill>
              </a:rPr>
              <a:t> nesting</a:t>
            </a:r>
          </a:p>
          <a:p>
            <a:pPr marL="349724" indent="-349724" defTabSz="1994720">
              <a:spcBef>
                <a:spcPct val="0"/>
              </a:spcBef>
              <a:spcAft>
                <a:spcPct val="35000"/>
              </a:spcAft>
              <a:buFont typeface="Wingdings" panose="05000000000000000000" pitchFamily="2" charset="2"/>
              <a:buChar char="ü"/>
              <a:defRPr/>
            </a:pPr>
            <a:r>
              <a:rPr lang="en-US" sz="2040" dirty="0" err="1">
                <a:solidFill>
                  <a:schemeClr val="tx1"/>
                </a:solidFill>
              </a:rPr>
              <a:t>Saas</a:t>
            </a:r>
            <a:r>
              <a:rPr lang="en-US" sz="2040" dirty="0">
                <a:solidFill>
                  <a:schemeClr val="tx1"/>
                </a:solidFill>
              </a:rPr>
              <a:t> mixins</a:t>
            </a:r>
          </a:p>
          <a:p>
            <a:pPr marL="349724" indent="-349724" defTabSz="1994720">
              <a:spcBef>
                <a:spcPct val="0"/>
              </a:spcBef>
              <a:spcAft>
                <a:spcPct val="35000"/>
              </a:spcAft>
              <a:buFont typeface="Wingdings" panose="05000000000000000000" pitchFamily="2" charset="2"/>
              <a:buChar char="ü"/>
              <a:defRPr/>
            </a:pPr>
            <a:r>
              <a:rPr lang="en-US" sz="2040" dirty="0" err="1">
                <a:solidFill>
                  <a:schemeClr val="tx1"/>
                </a:solidFill>
              </a:rPr>
              <a:t>Saas</a:t>
            </a:r>
            <a:r>
              <a:rPr lang="en-US" sz="2040" dirty="0">
                <a:solidFill>
                  <a:schemeClr val="tx1"/>
                </a:solidFill>
              </a:rPr>
              <a:t> extends</a:t>
            </a:r>
          </a:p>
          <a:p>
            <a:pPr marL="349724" indent="-349724" defTabSz="1994720">
              <a:spcBef>
                <a:spcPct val="0"/>
              </a:spcBef>
              <a:spcAft>
                <a:spcPct val="35000"/>
              </a:spcAft>
              <a:buFont typeface="Wingdings" panose="05000000000000000000" pitchFamily="2" charset="2"/>
              <a:buChar char="ü"/>
              <a:defRPr/>
            </a:pPr>
            <a:r>
              <a:rPr lang="en-US" sz="2040" dirty="0" err="1">
                <a:solidFill>
                  <a:schemeClr val="tx1"/>
                </a:solidFill>
              </a:rPr>
              <a:t>Saas</a:t>
            </a:r>
            <a:r>
              <a:rPr lang="en-US" sz="2040" dirty="0">
                <a:solidFill>
                  <a:schemeClr val="tx1"/>
                </a:solidFill>
              </a:rPr>
              <a:t> operators</a:t>
            </a:r>
          </a:p>
          <a:p>
            <a:pPr marL="349724" indent="-349724" defTabSz="1994720">
              <a:spcBef>
                <a:spcPct val="0"/>
              </a:spcBef>
              <a:spcAft>
                <a:spcPct val="35000"/>
              </a:spcAft>
              <a:buFont typeface="Wingdings" panose="05000000000000000000" pitchFamily="2" charset="2"/>
              <a:buChar char="ü"/>
              <a:defRPr/>
            </a:pPr>
            <a:r>
              <a:rPr lang="en-US" sz="2040" dirty="0" err="1">
                <a:solidFill>
                  <a:schemeClr val="tx1"/>
                </a:solidFill>
              </a:rPr>
              <a:t>Saas</a:t>
            </a:r>
            <a:r>
              <a:rPr lang="en-US" sz="2040" dirty="0">
                <a:solidFill>
                  <a:schemeClr val="tx1"/>
                </a:solidFill>
              </a:rPr>
              <a:t> functions/modules</a:t>
            </a:r>
          </a:p>
          <a:p>
            <a:pPr marL="349724" indent="-349724" defTabSz="1994720">
              <a:spcBef>
                <a:spcPct val="0"/>
              </a:spcBef>
              <a:spcAft>
                <a:spcPct val="35000"/>
              </a:spcAft>
              <a:buFont typeface="Wingdings" panose="05000000000000000000" pitchFamily="2" charset="2"/>
              <a:buChar char="ü"/>
              <a:defRPr/>
            </a:pPr>
            <a:r>
              <a:rPr lang="en-US" sz="2040" dirty="0" err="1">
                <a:solidFill>
                  <a:schemeClr val="tx1"/>
                </a:solidFill>
              </a:rPr>
              <a:t>Saas</a:t>
            </a:r>
            <a:r>
              <a:rPr lang="en-US" sz="2040" dirty="0">
                <a:solidFill>
                  <a:schemeClr val="tx1"/>
                </a:solidFill>
              </a:rPr>
              <a:t> imports</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869900" y="1546188"/>
            <a:ext cx="3601516" cy="369333"/>
          </a:xfrm>
          <a:prstGeom prst="rect">
            <a:avLst/>
          </a:prstGeom>
        </p:spPr>
        <p:txBody>
          <a:bodyPr wrap="square">
            <a:spAutoFit/>
          </a:bodyPr>
          <a:lstStyle/>
          <a:p>
            <a:r>
              <a:rPr lang="en-GB" b="1" dirty="0">
                <a:solidFill>
                  <a:srgbClr val="7030A0"/>
                </a:solidFill>
              </a:rPr>
              <a:t>Basic </a:t>
            </a:r>
            <a:r>
              <a:rPr lang="en-GB" b="1" dirty="0" err="1">
                <a:solidFill>
                  <a:srgbClr val="7030A0"/>
                </a:solidFill>
              </a:rPr>
              <a:t>Saas</a:t>
            </a:r>
            <a:r>
              <a:rPr lang="en-GB" b="1" dirty="0">
                <a:solidFill>
                  <a:srgbClr val="7030A0"/>
                </a:solidFill>
              </a:rPr>
              <a:t> overview </a:t>
            </a:r>
          </a:p>
        </p:txBody>
      </p:sp>
    </p:spTree>
    <p:extLst>
      <p:ext uri="{BB962C8B-B14F-4D97-AF65-F5344CB8AC3E}">
        <p14:creationId xmlns:p14="http://schemas.microsoft.com/office/powerpoint/2010/main" val="3152505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a:t>
            </a:r>
            <a:r>
              <a:rPr lang="en-US" sz="4000" dirty="0" err="1">
                <a:solidFill>
                  <a:schemeClr val="bg1">
                    <a:lumMod val="25000"/>
                  </a:schemeClr>
                </a:solidFill>
              </a:rPr>
              <a:t>Saas</a:t>
            </a:r>
            <a:r>
              <a:rPr lang="en-US" sz="4000" dirty="0">
                <a:solidFill>
                  <a:schemeClr val="bg1">
                    <a:lumMod val="25000"/>
                  </a:schemeClr>
                </a:solidFill>
              </a:rPr>
              <a: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3545953"/>
          </a:xfrm>
          <a:prstGeom prst="rect">
            <a:avLst/>
          </a:prstGeom>
        </p:spPr>
        <p:txBody>
          <a:bodyPr>
            <a:normAutofit fontScale="70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CSS on its own can be fun, but stylesheets are getting larger, more complex, and harder to maintain. </a:t>
            </a:r>
          </a:p>
          <a:p>
            <a:pPr>
              <a:lnSpc>
                <a:spcPct val="130000"/>
              </a:lnSpc>
              <a:spcBef>
                <a:spcPts val="0"/>
              </a:spcBef>
              <a:buFont typeface="Wingdings" panose="05000000000000000000" pitchFamily="2" charset="2"/>
              <a:buChar char="ü"/>
            </a:pPr>
            <a:endParaRPr lang="en-US" sz="2400" dirty="0"/>
          </a:p>
          <a:p>
            <a:pPr algn="just">
              <a:lnSpc>
                <a:spcPct val="130000"/>
              </a:lnSpc>
              <a:spcBef>
                <a:spcPts val="0"/>
              </a:spcBef>
              <a:buFont typeface="Wingdings" panose="05000000000000000000" pitchFamily="2" charset="2"/>
              <a:buChar char="ü"/>
            </a:pPr>
            <a:r>
              <a:rPr lang="en-US" sz="2400" dirty="0"/>
              <a:t>Sass is a stylesheet language that’s compiled to CSS. It allows you to use variables, nested rules, mixins, functions, and more, all with a fully CSS-compatible syntax. Sass helps keep large stylesheets well-organized and makes it easy to share design within and across projects.</a:t>
            </a:r>
          </a:p>
          <a:p>
            <a:pPr marL="0" indent="0">
              <a:lnSpc>
                <a:spcPct val="130000"/>
              </a:lnSpc>
              <a:spcBef>
                <a:spcPts val="0"/>
              </a:spcBef>
              <a:buNone/>
            </a:pPr>
            <a:endParaRPr lang="en-US" sz="2400" dirty="0"/>
          </a:p>
          <a:p>
            <a:pPr>
              <a:lnSpc>
                <a:spcPct val="130000"/>
              </a:lnSpc>
              <a:spcBef>
                <a:spcPts val="0"/>
              </a:spcBef>
              <a:buFont typeface="Wingdings" panose="05000000000000000000" pitchFamily="2" charset="2"/>
              <a:buChar char="ü"/>
            </a:pPr>
            <a:r>
              <a:rPr lang="en-US" sz="2400" dirty="0"/>
              <a:t> Sass has features that don't exist in CSS yet like nesting, mixins, Math operations. inheritance, and other nifty goodies that help you write robust, maintainable CSS.</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Once you start tinkering with Sass, it will take your preprocessed Sass file and save it as a normal CSS file that you can use in your website.</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endParaRPr lang="en-GB" sz="2400" dirty="0"/>
          </a:p>
        </p:txBody>
      </p:sp>
    </p:spTree>
    <p:extLst>
      <p:ext uri="{BB962C8B-B14F-4D97-AF65-F5344CB8AC3E}">
        <p14:creationId xmlns:p14="http://schemas.microsoft.com/office/powerpoint/2010/main" val="1710635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the difference between SCSS and SASS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886472"/>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400" dirty="0"/>
              <a:t>SASS (Syntactically Awesome Style Sheets) is a pre-processor scripting language that will be compiled or interpreted into CSS. </a:t>
            </a:r>
            <a:r>
              <a:rPr lang="en-US" sz="1400" dirty="0" err="1"/>
              <a:t>SassScript</a:t>
            </a:r>
            <a:r>
              <a:rPr lang="en-US" sz="1400" dirty="0"/>
              <a:t> is itself a scripting language whereas SCSS is the main syntax for the SASS which builds on top of the existing CSS syntax. It makes use of semicolons and brackets like CSS (Cascaded Style Sheets). SASS and SCSS can import each other. Sass actually makes CSS more powerful with math and variable support. </a:t>
            </a:r>
          </a:p>
          <a:p>
            <a:pPr marL="0" indent="0" algn="just">
              <a:lnSpc>
                <a:spcPct val="130000"/>
              </a:lnSpc>
              <a:spcBef>
                <a:spcPts val="0"/>
              </a:spcBef>
              <a:buNone/>
            </a:pPr>
            <a:endParaRPr lang="en-US" sz="1400" dirty="0"/>
          </a:p>
          <a:p>
            <a:pPr marL="0" indent="0">
              <a:lnSpc>
                <a:spcPct val="130000"/>
              </a:lnSpc>
              <a:spcBef>
                <a:spcPts val="0"/>
              </a:spcBef>
              <a:buNone/>
            </a:pPr>
            <a:r>
              <a:rPr lang="en-US" sz="1400" b="1" dirty="0"/>
              <a:t>Let’s list down the main difference between SASS and SCSS. </a:t>
            </a:r>
          </a:p>
          <a:p>
            <a:pPr>
              <a:lnSpc>
                <a:spcPct val="130000"/>
              </a:lnSpc>
              <a:spcBef>
                <a:spcPts val="0"/>
              </a:spcBef>
              <a:buFont typeface="Wingdings" panose="05000000000000000000" pitchFamily="2" charset="2"/>
              <a:buChar char="ü"/>
            </a:pPr>
            <a:endParaRPr lang="en-US" sz="1400" dirty="0"/>
          </a:p>
          <a:p>
            <a:pPr>
              <a:lnSpc>
                <a:spcPct val="130000"/>
              </a:lnSpc>
              <a:spcBef>
                <a:spcPts val="0"/>
              </a:spcBef>
              <a:buFont typeface="Wingdings" panose="05000000000000000000" pitchFamily="2" charset="2"/>
              <a:buChar char="ü"/>
            </a:pPr>
            <a:r>
              <a:rPr lang="en-US" sz="1400" dirty="0"/>
              <a:t>SASS is used when we need an original syntax, code syntax is not required for SCSS.</a:t>
            </a:r>
          </a:p>
          <a:p>
            <a:pPr>
              <a:lnSpc>
                <a:spcPct val="130000"/>
              </a:lnSpc>
              <a:spcBef>
                <a:spcPts val="0"/>
              </a:spcBef>
              <a:buFont typeface="Wingdings" panose="05000000000000000000" pitchFamily="2" charset="2"/>
              <a:buChar char="ü"/>
            </a:pPr>
            <a:r>
              <a:rPr lang="en-US" sz="1400" dirty="0"/>
              <a:t>SASS follows strict indentation, SCSS has no strict indentation.</a:t>
            </a:r>
          </a:p>
          <a:p>
            <a:pPr>
              <a:lnSpc>
                <a:spcPct val="130000"/>
              </a:lnSpc>
              <a:spcBef>
                <a:spcPts val="0"/>
              </a:spcBef>
              <a:buFont typeface="Wingdings" panose="05000000000000000000" pitchFamily="2" charset="2"/>
              <a:buChar char="ü"/>
            </a:pPr>
            <a:r>
              <a:rPr lang="en-US" sz="1400" dirty="0"/>
              <a:t>SASS has a loose syntax with white space and no semicolons, the SCSS resembles more to CSS style and use of semicolons and braces are mandatory.</a:t>
            </a:r>
          </a:p>
          <a:p>
            <a:pPr>
              <a:lnSpc>
                <a:spcPct val="130000"/>
              </a:lnSpc>
              <a:spcBef>
                <a:spcPts val="0"/>
              </a:spcBef>
              <a:buFont typeface="Wingdings" panose="05000000000000000000" pitchFamily="2" charset="2"/>
              <a:buChar char="ü"/>
            </a:pPr>
            <a:r>
              <a:rPr lang="en-US" sz="1400" dirty="0"/>
              <a:t>SASS file extension is .sass and SCSS file extension is .scss.</a:t>
            </a:r>
          </a:p>
          <a:p>
            <a:pPr>
              <a:lnSpc>
                <a:spcPct val="130000"/>
              </a:lnSpc>
              <a:spcBef>
                <a:spcPts val="0"/>
              </a:spcBef>
              <a:buFont typeface="Wingdings" panose="05000000000000000000" pitchFamily="2" charset="2"/>
              <a:buChar char="ü"/>
            </a:pPr>
            <a:r>
              <a:rPr lang="en-US" sz="1400" dirty="0"/>
              <a:t>SASS has more developer community and support than SCSS.</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dirty="0"/>
              <a:t>In </a:t>
            </a:r>
            <a:r>
              <a:rPr lang="en-US" sz="1400" b="1" dirty="0"/>
              <a:t>SharePoint Framework</a:t>
            </a:r>
            <a:r>
              <a:rPr lang="en-US" sz="1400" dirty="0"/>
              <a:t>, you can use both CSS and Sass. Sass is a superset of CSS and offers you several features such as variables, nesting selectors, or mixins, all of which simplify working with and managing CSS styles over the long term.</a:t>
            </a:r>
            <a:endParaRPr lang="en-GB" sz="1400" dirty="0"/>
          </a:p>
        </p:txBody>
      </p:sp>
    </p:spTree>
    <p:extLst>
      <p:ext uri="{BB962C8B-B14F-4D97-AF65-F5344CB8AC3E}">
        <p14:creationId xmlns:p14="http://schemas.microsoft.com/office/powerpoint/2010/main" val="1507798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err="1">
                <a:solidFill>
                  <a:schemeClr val="bg1">
                    <a:lumMod val="25000"/>
                  </a:schemeClr>
                </a:solidFill>
              </a:rPr>
              <a:t>Saas</a:t>
            </a:r>
            <a:r>
              <a:rPr lang="en-US" sz="4000" dirty="0">
                <a:solidFill>
                  <a:schemeClr val="bg1">
                    <a:lumMod val="25000"/>
                  </a:schemeClr>
                </a:solidFill>
              </a:rPr>
              <a:t> variables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265231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400" dirty="0"/>
              <a:t>Sass variables are simple: you assign a value to a name that begins with $, and then you can refer to that name instead of the value itself. But despite their simplicity, they're one of the most useful tools Sass brings to the table. Variables make it possible to reduce repetition, do complex math, configure libraries, and much more…</a:t>
            </a:r>
            <a:endParaRPr lang="en-GB" sz="2400" dirty="0"/>
          </a:p>
        </p:txBody>
      </p:sp>
      <p:graphicFrame>
        <p:nvGraphicFramePr>
          <p:cNvPr id="5" name="Table 5">
            <a:extLst>
              <a:ext uri="{FF2B5EF4-FFF2-40B4-BE49-F238E27FC236}">
                <a16:creationId xmlns:a16="http://schemas.microsoft.com/office/drawing/2014/main" id="{8CDADE43-7B2D-4196-90E3-7D3484F1E5B2}"/>
              </a:ext>
            </a:extLst>
          </p:cNvPr>
          <p:cNvGraphicFramePr>
            <a:graphicFrameLocks noGrp="1"/>
          </p:cNvGraphicFramePr>
          <p:nvPr>
            <p:extLst>
              <p:ext uri="{D42A27DB-BD31-4B8C-83A1-F6EECF244321}">
                <p14:modId xmlns:p14="http://schemas.microsoft.com/office/powerpoint/2010/main" val="200435550"/>
              </p:ext>
            </p:extLst>
          </p:nvPr>
        </p:nvGraphicFramePr>
        <p:xfrm>
          <a:off x="1026371" y="4128940"/>
          <a:ext cx="10728855" cy="2286000"/>
        </p:xfrm>
        <a:graphic>
          <a:graphicData uri="http://schemas.openxmlformats.org/drawingml/2006/table">
            <a:tbl>
              <a:tblPr firstRow="1" bandRow="1">
                <a:tableStyleId>{BDBED569-4797-4DF1-A0F4-6AAB3CD982D8}</a:tableStyleId>
              </a:tblPr>
              <a:tblGrid>
                <a:gridCol w="3576285">
                  <a:extLst>
                    <a:ext uri="{9D8B030D-6E8A-4147-A177-3AD203B41FA5}">
                      <a16:colId xmlns:a16="http://schemas.microsoft.com/office/drawing/2014/main" val="2253264833"/>
                    </a:ext>
                  </a:extLst>
                </a:gridCol>
                <a:gridCol w="3576285">
                  <a:extLst>
                    <a:ext uri="{9D8B030D-6E8A-4147-A177-3AD203B41FA5}">
                      <a16:colId xmlns:a16="http://schemas.microsoft.com/office/drawing/2014/main" val="1061073817"/>
                    </a:ext>
                  </a:extLst>
                </a:gridCol>
                <a:gridCol w="3576285">
                  <a:extLst>
                    <a:ext uri="{9D8B030D-6E8A-4147-A177-3AD203B41FA5}">
                      <a16:colId xmlns:a16="http://schemas.microsoft.com/office/drawing/2014/main" val="3517476631"/>
                    </a:ext>
                  </a:extLst>
                </a:gridCol>
              </a:tblGrid>
              <a:tr h="370840">
                <a:tc>
                  <a:txBody>
                    <a:bodyPr/>
                    <a:lstStyle/>
                    <a:p>
                      <a:r>
                        <a:rPr lang="en-GB" b="1" dirty="0">
                          <a:highlight>
                            <a:srgbClr val="FFFF00"/>
                          </a:highlight>
                        </a:rPr>
                        <a:t>SCSS</a:t>
                      </a:r>
                    </a:p>
                    <a:p>
                      <a:r>
                        <a:rPr lang="en-GB" b="0" dirty="0"/>
                        <a:t>$base-</a:t>
                      </a:r>
                      <a:r>
                        <a:rPr lang="en-GB" b="0" dirty="0" err="1"/>
                        <a:t>color</a:t>
                      </a:r>
                      <a:r>
                        <a:rPr lang="en-GB" b="0" dirty="0"/>
                        <a:t>: #c6538c;</a:t>
                      </a:r>
                    </a:p>
                    <a:p>
                      <a:r>
                        <a:rPr lang="en-GB" b="0" dirty="0"/>
                        <a:t>$border-dark: </a:t>
                      </a:r>
                      <a:r>
                        <a:rPr lang="en-GB" b="0" dirty="0" err="1"/>
                        <a:t>rgba</a:t>
                      </a:r>
                      <a:r>
                        <a:rPr lang="en-GB" b="0" dirty="0"/>
                        <a:t>($base-</a:t>
                      </a:r>
                      <a:r>
                        <a:rPr lang="en-GB" b="0" dirty="0" err="1"/>
                        <a:t>color</a:t>
                      </a:r>
                      <a:r>
                        <a:rPr lang="en-GB" b="0" dirty="0"/>
                        <a:t>, 0.88);</a:t>
                      </a:r>
                    </a:p>
                    <a:p>
                      <a:endParaRPr lang="en-GB" b="0" dirty="0"/>
                    </a:p>
                    <a:p>
                      <a:r>
                        <a:rPr lang="en-GB" b="0" dirty="0"/>
                        <a:t>.alert {</a:t>
                      </a:r>
                    </a:p>
                    <a:p>
                      <a:r>
                        <a:rPr lang="en-GB" b="0" dirty="0"/>
                        <a:t>  border: 1px solid $border-dark;</a:t>
                      </a:r>
                    </a:p>
                    <a:p>
                      <a:r>
                        <a:rPr lang="en-GB" b="0" dirty="0"/>
                        <a:t>}</a:t>
                      </a:r>
                    </a:p>
                  </a:txBody>
                  <a:tcPr/>
                </a:tc>
                <a:tc>
                  <a:txBody>
                    <a:bodyPr/>
                    <a:lstStyle/>
                    <a:p>
                      <a:r>
                        <a:rPr lang="en-GB" b="1" dirty="0"/>
                        <a:t>SASS</a:t>
                      </a:r>
                    </a:p>
                    <a:p>
                      <a:r>
                        <a:rPr lang="en-GB" b="0" dirty="0"/>
                        <a:t>$base-</a:t>
                      </a:r>
                      <a:r>
                        <a:rPr lang="en-GB" b="0" dirty="0" err="1"/>
                        <a:t>color</a:t>
                      </a:r>
                      <a:r>
                        <a:rPr lang="en-GB" b="0" dirty="0"/>
                        <a:t>: #c6538c</a:t>
                      </a:r>
                    </a:p>
                    <a:p>
                      <a:r>
                        <a:rPr lang="en-GB" b="0" dirty="0"/>
                        <a:t>$border-dark: </a:t>
                      </a:r>
                      <a:r>
                        <a:rPr lang="en-GB" b="0" dirty="0" err="1"/>
                        <a:t>rgba</a:t>
                      </a:r>
                      <a:r>
                        <a:rPr lang="en-GB" b="0" dirty="0"/>
                        <a:t>($base-</a:t>
                      </a:r>
                      <a:r>
                        <a:rPr lang="en-GB" b="0" dirty="0" err="1"/>
                        <a:t>color</a:t>
                      </a:r>
                      <a:r>
                        <a:rPr lang="en-GB" b="0" dirty="0"/>
                        <a:t>, 0.88)</a:t>
                      </a:r>
                    </a:p>
                    <a:p>
                      <a:endParaRPr lang="en-GB" b="0" dirty="0"/>
                    </a:p>
                    <a:p>
                      <a:r>
                        <a:rPr lang="en-GB" b="0" dirty="0"/>
                        <a:t>.alert</a:t>
                      </a:r>
                    </a:p>
                    <a:p>
                      <a:r>
                        <a:rPr lang="en-GB" b="0" dirty="0"/>
                        <a:t>  border: 1px solid $border-dark</a:t>
                      </a:r>
                    </a:p>
                    <a:p>
                      <a:endParaRPr lang="en-GB" b="0" dirty="0"/>
                    </a:p>
                  </a:txBody>
                  <a:tcPr/>
                </a:tc>
                <a:tc>
                  <a:txBody>
                    <a:bodyPr/>
                    <a:lstStyle/>
                    <a:p>
                      <a:r>
                        <a:rPr lang="en-GB" b="1" dirty="0"/>
                        <a:t>CSS</a:t>
                      </a:r>
                    </a:p>
                    <a:p>
                      <a:r>
                        <a:rPr lang="en-GB" sz="1800" b="0" kern="1200" dirty="0">
                          <a:solidFill>
                            <a:schemeClr val="tx1"/>
                          </a:solidFill>
                          <a:effectLst/>
                          <a:latin typeface="+mn-lt"/>
                          <a:ea typeface="+mn-ea"/>
                          <a:cs typeface="+mn-cs"/>
                        </a:rPr>
                        <a:t>.alert {</a:t>
                      </a:r>
                    </a:p>
                    <a:p>
                      <a:r>
                        <a:rPr lang="en-GB" sz="1800" b="0" kern="1200" dirty="0">
                          <a:solidFill>
                            <a:schemeClr val="tx1"/>
                          </a:solidFill>
                          <a:effectLst/>
                          <a:latin typeface="+mn-lt"/>
                          <a:ea typeface="+mn-ea"/>
                          <a:cs typeface="+mn-cs"/>
                        </a:rPr>
                        <a:t>    border: 1px solid </a:t>
                      </a:r>
                      <a:r>
                        <a:rPr lang="en-GB" sz="1800" b="0" kern="1200" dirty="0" err="1">
                          <a:solidFill>
                            <a:schemeClr val="tx1"/>
                          </a:solidFill>
                          <a:effectLst/>
                          <a:latin typeface="+mn-lt"/>
                          <a:ea typeface="+mn-ea"/>
                          <a:cs typeface="+mn-cs"/>
                        </a:rPr>
                        <a:t>rgba</a:t>
                      </a:r>
                      <a:r>
                        <a:rPr lang="en-GB" sz="1800" b="0" kern="1200" dirty="0">
                          <a:solidFill>
                            <a:schemeClr val="tx1"/>
                          </a:solidFill>
                          <a:effectLst/>
                          <a:latin typeface="+mn-lt"/>
                          <a:ea typeface="+mn-ea"/>
                          <a:cs typeface="+mn-cs"/>
                        </a:rPr>
                        <a:t>(198, 83, 140, 0.88);</a:t>
                      </a:r>
                    </a:p>
                    <a:p>
                      <a:r>
                        <a:rPr lang="en-GB" sz="1800" b="0" kern="1200" dirty="0">
                          <a:solidFill>
                            <a:schemeClr val="tx1"/>
                          </a:solidFill>
                          <a:effectLst/>
                          <a:latin typeface="+mn-lt"/>
                          <a:ea typeface="+mn-ea"/>
                          <a:cs typeface="+mn-cs"/>
                        </a:rPr>
                        <a:t>  }</a:t>
                      </a:r>
                    </a:p>
                    <a:p>
                      <a:endParaRPr lang="en-GB" b="0" dirty="0"/>
                    </a:p>
                  </a:txBody>
                  <a:tcPr/>
                </a:tc>
                <a:extLst>
                  <a:ext uri="{0D108BD9-81ED-4DB2-BD59-A6C34878D82A}">
                    <a16:rowId xmlns:a16="http://schemas.microsoft.com/office/drawing/2014/main" val="1254097951"/>
                  </a:ext>
                </a:extLst>
              </a:tr>
            </a:tbl>
          </a:graphicData>
        </a:graphic>
      </p:graphicFrame>
    </p:spTree>
    <p:extLst>
      <p:ext uri="{BB962C8B-B14F-4D97-AF65-F5344CB8AC3E}">
        <p14:creationId xmlns:p14="http://schemas.microsoft.com/office/powerpoint/2010/main" val="308704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err="1">
                <a:solidFill>
                  <a:schemeClr val="bg1">
                    <a:lumMod val="25000"/>
                  </a:schemeClr>
                </a:solidFill>
              </a:rPr>
              <a:t>Saas</a:t>
            </a:r>
            <a:r>
              <a:rPr lang="en-US" sz="4000" dirty="0">
                <a:solidFill>
                  <a:schemeClr val="bg1">
                    <a:lumMod val="25000"/>
                  </a:schemeClr>
                </a:solidFill>
              </a:rPr>
              <a:t> Nesting</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2"/>
            <a:ext cx="11375536" cy="2105564"/>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1500" dirty="0"/>
              <a:t>When writing HTML, you have probably noticed that it has a clear nested and visual hierarchy. CSS, on the other hand, doesn't.</a:t>
            </a:r>
          </a:p>
          <a:p>
            <a:pPr>
              <a:lnSpc>
                <a:spcPct val="130000"/>
              </a:lnSpc>
              <a:spcBef>
                <a:spcPts val="0"/>
              </a:spcBef>
              <a:buFont typeface="Wingdings" panose="05000000000000000000" pitchFamily="2" charset="2"/>
              <a:buChar char="ü"/>
            </a:pPr>
            <a:endParaRPr lang="en-US" sz="1500" dirty="0"/>
          </a:p>
          <a:p>
            <a:pPr>
              <a:lnSpc>
                <a:spcPct val="130000"/>
              </a:lnSpc>
              <a:spcBef>
                <a:spcPts val="0"/>
              </a:spcBef>
              <a:buFont typeface="Wingdings" panose="05000000000000000000" pitchFamily="2" charset="2"/>
              <a:buChar char="ü"/>
            </a:pPr>
            <a:r>
              <a:rPr lang="en-US" sz="1500" dirty="0"/>
              <a:t>Sass will let you nest your CSS selectors in a way that follows the same visual hierarchy of your HTML. Be aware that overly nested rules will result in over-qualified CSS that could prove hard to maintain and is generally considered bad practice.</a:t>
            </a:r>
          </a:p>
          <a:p>
            <a:pPr>
              <a:lnSpc>
                <a:spcPct val="130000"/>
              </a:lnSpc>
              <a:spcBef>
                <a:spcPts val="0"/>
              </a:spcBef>
              <a:buFont typeface="Wingdings" panose="05000000000000000000" pitchFamily="2" charset="2"/>
              <a:buChar char="ü"/>
            </a:pPr>
            <a:endParaRPr lang="en-US" sz="1500" dirty="0"/>
          </a:p>
          <a:p>
            <a:pPr>
              <a:lnSpc>
                <a:spcPct val="130000"/>
              </a:lnSpc>
              <a:spcBef>
                <a:spcPts val="0"/>
              </a:spcBef>
              <a:buFont typeface="Wingdings" panose="05000000000000000000" pitchFamily="2" charset="2"/>
              <a:buChar char="ü"/>
            </a:pPr>
            <a:r>
              <a:rPr lang="en-US" sz="1500" dirty="0"/>
              <a:t>With that in mind, here's an example of some typical styles for a site's navigation</a:t>
            </a:r>
            <a:r>
              <a:rPr lang="en-US" sz="2400" dirty="0"/>
              <a:t>:</a:t>
            </a:r>
            <a:endParaRPr lang="en-GB" sz="2400" dirty="0"/>
          </a:p>
        </p:txBody>
      </p:sp>
      <p:graphicFrame>
        <p:nvGraphicFramePr>
          <p:cNvPr id="5" name="Table 5">
            <a:extLst>
              <a:ext uri="{FF2B5EF4-FFF2-40B4-BE49-F238E27FC236}">
                <a16:creationId xmlns:a16="http://schemas.microsoft.com/office/drawing/2014/main" id="{049AF831-8BF6-4800-99C5-61C2360A4A20}"/>
              </a:ext>
            </a:extLst>
          </p:cNvPr>
          <p:cNvGraphicFramePr>
            <a:graphicFrameLocks noGrp="1"/>
          </p:cNvGraphicFramePr>
          <p:nvPr>
            <p:extLst>
              <p:ext uri="{D42A27DB-BD31-4B8C-83A1-F6EECF244321}">
                <p14:modId xmlns:p14="http://schemas.microsoft.com/office/powerpoint/2010/main" val="809258202"/>
              </p:ext>
            </p:extLst>
          </p:nvPr>
        </p:nvGraphicFramePr>
        <p:xfrm>
          <a:off x="1045225" y="3582186"/>
          <a:ext cx="10728855" cy="3108960"/>
        </p:xfrm>
        <a:graphic>
          <a:graphicData uri="http://schemas.openxmlformats.org/drawingml/2006/table">
            <a:tbl>
              <a:tblPr firstRow="1" bandRow="1">
                <a:tableStyleId>{BDBED569-4797-4DF1-A0F4-6AAB3CD982D8}</a:tableStyleId>
              </a:tblPr>
              <a:tblGrid>
                <a:gridCol w="3576285">
                  <a:extLst>
                    <a:ext uri="{9D8B030D-6E8A-4147-A177-3AD203B41FA5}">
                      <a16:colId xmlns:a16="http://schemas.microsoft.com/office/drawing/2014/main" val="2253264833"/>
                    </a:ext>
                  </a:extLst>
                </a:gridCol>
                <a:gridCol w="3576285">
                  <a:extLst>
                    <a:ext uri="{9D8B030D-6E8A-4147-A177-3AD203B41FA5}">
                      <a16:colId xmlns:a16="http://schemas.microsoft.com/office/drawing/2014/main" val="1061073817"/>
                    </a:ext>
                  </a:extLst>
                </a:gridCol>
                <a:gridCol w="3576285">
                  <a:extLst>
                    <a:ext uri="{9D8B030D-6E8A-4147-A177-3AD203B41FA5}">
                      <a16:colId xmlns:a16="http://schemas.microsoft.com/office/drawing/2014/main" val="3517476631"/>
                    </a:ext>
                  </a:extLst>
                </a:gridCol>
              </a:tblGrid>
              <a:tr h="370840">
                <a:tc>
                  <a:txBody>
                    <a:bodyPr/>
                    <a:lstStyle/>
                    <a:p>
                      <a:r>
                        <a:rPr lang="en-GB" b="1" dirty="0">
                          <a:highlight>
                            <a:srgbClr val="FFFF00"/>
                          </a:highlight>
                        </a:rPr>
                        <a:t>SCSS</a:t>
                      </a:r>
                    </a:p>
                    <a:p>
                      <a:r>
                        <a:rPr lang="en-GB" sz="1200" b="0" dirty="0"/>
                        <a:t>nav {</a:t>
                      </a:r>
                    </a:p>
                    <a:p>
                      <a:r>
                        <a:rPr lang="en-GB" sz="1200" b="0" dirty="0"/>
                        <a:t>  ul {</a:t>
                      </a:r>
                    </a:p>
                    <a:p>
                      <a:r>
                        <a:rPr lang="en-GB" sz="1200" b="0" dirty="0"/>
                        <a:t>    margin: 0;</a:t>
                      </a:r>
                    </a:p>
                    <a:p>
                      <a:r>
                        <a:rPr lang="en-GB" sz="1200" b="0" dirty="0"/>
                        <a:t>    padding: 0;</a:t>
                      </a:r>
                    </a:p>
                    <a:p>
                      <a:r>
                        <a:rPr lang="en-GB" sz="1200" b="0" dirty="0"/>
                        <a:t>    list-style: none;</a:t>
                      </a:r>
                    </a:p>
                    <a:p>
                      <a:r>
                        <a:rPr lang="en-GB" sz="1200" b="0" dirty="0"/>
                        <a:t>  }</a:t>
                      </a:r>
                    </a:p>
                    <a:p>
                      <a:endParaRPr lang="en-GB" sz="1200" b="0" dirty="0"/>
                    </a:p>
                    <a:p>
                      <a:r>
                        <a:rPr lang="en-GB" sz="1200" b="0" dirty="0"/>
                        <a:t>  li { display: inline-block; }</a:t>
                      </a:r>
                    </a:p>
                    <a:p>
                      <a:endParaRPr lang="en-GB" sz="1200" b="0" dirty="0"/>
                    </a:p>
                    <a:p>
                      <a:r>
                        <a:rPr lang="en-GB" sz="1200" b="0" dirty="0"/>
                        <a:t>  a {</a:t>
                      </a:r>
                    </a:p>
                    <a:p>
                      <a:r>
                        <a:rPr lang="en-GB" sz="1200" b="0" dirty="0"/>
                        <a:t>    display: block;</a:t>
                      </a:r>
                    </a:p>
                    <a:p>
                      <a:r>
                        <a:rPr lang="en-GB" sz="1200" b="0" dirty="0"/>
                        <a:t>    padding: 6px 12px;</a:t>
                      </a:r>
                    </a:p>
                    <a:p>
                      <a:r>
                        <a:rPr lang="en-GB" sz="1200" b="0" dirty="0"/>
                        <a:t>    text-decoration: none;</a:t>
                      </a:r>
                    </a:p>
                    <a:p>
                      <a:r>
                        <a:rPr lang="en-GB" sz="1200" b="0" dirty="0"/>
                        <a:t>  }</a:t>
                      </a:r>
                    </a:p>
                    <a:p>
                      <a:r>
                        <a:rPr lang="en-GB" sz="1200" b="0" dirty="0"/>
                        <a:t>}</a:t>
                      </a:r>
                    </a:p>
                  </a:txBody>
                  <a:tcPr/>
                </a:tc>
                <a:tc>
                  <a:txBody>
                    <a:bodyPr/>
                    <a:lstStyle/>
                    <a:p>
                      <a:r>
                        <a:rPr lang="en-GB" b="1" dirty="0"/>
                        <a:t>SASS</a:t>
                      </a:r>
                    </a:p>
                    <a:p>
                      <a:r>
                        <a:rPr lang="en-GB" sz="1200" b="0" kern="1200" dirty="0">
                          <a:solidFill>
                            <a:schemeClr val="tx1"/>
                          </a:solidFill>
                          <a:latin typeface="+mn-lt"/>
                          <a:ea typeface="+mn-ea"/>
                          <a:cs typeface="+mn-cs"/>
                        </a:rPr>
                        <a:t>nav</a:t>
                      </a:r>
                    </a:p>
                    <a:p>
                      <a:r>
                        <a:rPr lang="en-GB" sz="1200" b="0" kern="1200" dirty="0">
                          <a:solidFill>
                            <a:schemeClr val="tx1"/>
                          </a:solidFill>
                          <a:latin typeface="+mn-lt"/>
                          <a:ea typeface="+mn-ea"/>
                          <a:cs typeface="+mn-cs"/>
                        </a:rPr>
                        <a:t>  ul</a:t>
                      </a:r>
                    </a:p>
                    <a:p>
                      <a:r>
                        <a:rPr lang="en-GB" sz="1200" b="0" kern="1200" dirty="0">
                          <a:solidFill>
                            <a:schemeClr val="tx1"/>
                          </a:solidFill>
                          <a:latin typeface="+mn-lt"/>
                          <a:ea typeface="+mn-ea"/>
                          <a:cs typeface="+mn-cs"/>
                        </a:rPr>
                        <a:t>    margin: 0</a:t>
                      </a:r>
                    </a:p>
                    <a:p>
                      <a:r>
                        <a:rPr lang="en-GB" sz="1200" b="0" kern="1200" dirty="0">
                          <a:solidFill>
                            <a:schemeClr val="tx1"/>
                          </a:solidFill>
                          <a:latin typeface="+mn-lt"/>
                          <a:ea typeface="+mn-ea"/>
                          <a:cs typeface="+mn-cs"/>
                        </a:rPr>
                        <a:t>    padding: 0</a:t>
                      </a:r>
                    </a:p>
                    <a:p>
                      <a:r>
                        <a:rPr lang="en-GB" sz="1200" b="0" kern="1200" dirty="0">
                          <a:solidFill>
                            <a:schemeClr val="tx1"/>
                          </a:solidFill>
                          <a:latin typeface="+mn-lt"/>
                          <a:ea typeface="+mn-ea"/>
                          <a:cs typeface="+mn-cs"/>
                        </a:rPr>
                        <a:t>    list-style: none</a:t>
                      </a:r>
                    </a:p>
                    <a:p>
                      <a:endParaRPr lang="en-GB" sz="1200" b="0" kern="1200" dirty="0">
                        <a:solidFill>
                          <a:schemeClr val="tx1"/>
                        </a:solidFill>
                        <a:latin typeface="+mn-lt"/>
                        <a:ea typeface="+mn-ea"/>
                        <a:cs typeface="+mn-cs"/>
                      </a:endParaRPr>
                    </a:p>
                    <a:p>
                      <a:r>
                        <a:rPr lang="en-GB" sz="1200" b="0" kern="1200" dirty="0">
                          <a:solidFill>
                            <a:schemeClr val="tx1"/>
                          </a:solidFill>
                          <a:latin typeface="+mn-lt"/>
                          <a:ea typeface="+mn-ea"/>
                          <a:cs typeface="+mn-cs"/>
                        </a:rPr>
                        <a:t>  li</a:t>
                      </a:r>
                    </a:p>
                    <a:p>
                      <a:r>
                        <a:rPr lang="en-GB" sz="1200" b="0" kern="1200" dirty="0">
                          <a:solidFill>
                            <a:schemeClr val="tx1"/>
                          </a:solidFill>
                          <a:latin typeface="+mn-lt"/>
                          <a:ea typeface="+mn-ea"/>
                          <a:cs typeface="+mn-cs"/>
                        </a:rPr>
                        <a:t>    display: inline-block</a:t>
                      </a:r>
                    </a:p>
                    <a:p>
                      <a:endParaRPr lang="en-GB" sz="1200" b="0" kern="1200" dirty="0">
                        <a:solidFill>
                          <a:schemeClr val="tx1"/>
                        </a:solidFill>
                        <a:latin typeface="+mn-lt"/>
                        <a:ea typeface="+mn-ea"/>
                        <a:cs typeface="+mn-cs"/>
                      </a:endParaRPr>
                    </a:p>
                    <a:p>
                      <a:r>
                        <a:rPr lang="en-GB" sz="1200" b="0" kern="1200" dirty="0">
                          <a:solidFill>
                            <a:schemeClr val="tx1"/>
                          </a:solidFill>
                          <a:latin typeface="+mn-lt"/>
                          <a:ea typeface="+mn-ea"/>
                          <a:cs typeface="+mn-cs"/>
                        </a:rPr>
                        <a:t>  a</a:t>
                      </a:r>
                    </a:p>
                    <a:p>
                      <a:r>
                        <a:rPr lang="en-GB" sz="1200" b="0" kern="1200" dirty="0">
                          <a:solidFill>
                            <a:schemeClr val="tx1"/>
                          </a:solidFill>
                          <a:latin typeface="+mn-lt"/>
                          <a:ea typeface="+mn-ea"/>
                          <a:cs typeface="+mn-cs"/>
                        </a:rPr>
                        <a:t>    display: block</a:t>
                      </a:r>
                    </a:p>
                    <a:p>
                      <a:r>
                        <a:rPr lang="en-GB" sz="1200" b="0" kern="1200" dirty="0">
                          <a:solidFill>
                            <a:schemeClr val="tx1"/>
                          </a:solidFill>
                          <a:latin typeface="+mn-lt"/>
                          <a:ea typeface="+mn-ea"/>
                          <a:cs typeface="+mn-cs"/>
                        </a:rPr>
                        <a:t>    padding: 6px 12px</a:t>
                      </a:r>
                    </a:p>
                    <a:p>
                      <a:r>
                        <a:rPr lang="en-GB" sz="1200" b="0" kern="1200" dirty="0">
                          <a:solidFill>
                            <a:schemeClr val="tx1"/>
                          </a:solidFill>
                          <a:latin typeface="+mn-lt"/>
                          <a:ea typeface="+mn-ea"/>
                          <a:cs typeface="+mn-cs"/>
                        </a:rPr>
                        <a:t>    text-decoration: none</a:t>
                      </a:r>
                    </a:p>
                  </a:txBody>
                  <a:tcPr/>
                </a:tc>
                <a:tc>
                  <a:txBody>
                    <a:bodyPr/>
                    <a:lstStyle/>
                    <a:p>
                      <a:r>
                        <a:rPr lang="en-GB" b="1" dirty="0"/>
                        <a:t>CSS</a:t>
                      </a:r>
                    </a:p>
                    <a:p>
                      <a:r>
                        <a:rPr lang="en-GB" sz="1200" b="0" kern="1200" dirty="0">
                          <a:solidFill>
                            <a:schemeClr val="tx1"/>
                          </a:solidFill>
                          <a:latin typeface="+mn-lt"/>
                          <a:ea typeface="+mn-ea"/>
                          <a:cs typeface="+mn-cs"/>
                        </a:rPr>
                        <a:t>nav ul {</a:t>
                      </a:r>
                    </a:p>
                    <a:p>
                      <a:r>
                        <a:rPr lang="en-GB" sz="1200" b="0" kern="1200" dirty="0">
                          <a:solidFill>
                            <a:schemeClr val="tx1"/>
                          </a:solidFill>
                          <a:latin typeface="+mn-lt"/>
                          <a:ea typeface="+mn-ea"/>
                          <a:cs typeface="+mn-cs"/>
                        </a:rPr>
                        <a:t>  margin: 0;</a:t>
                      </a:r>
                    </a:p>
                    <a:p>
                      <a:r>
                        <a:rPr lang="en-GB" sz="1200" b="0" kern="1200" dirty="0">
                          <a:solidFill>
                            <a:schemeClr val="tx1"/>
                          </a:solidFill>
                          <a:latin typeface="+mn-lt"/>
                          <a:ea typeface="+mn-ea"/>
                          <a:cs typeface="+mn-cs"/>
                        </a:rPr>
                        <a:t>  padding: 0;</a:t>
                      </a:r>
                    </a:p>
                    <a:p>
                      <a:r>
                        <a:rPr lang="en-GB" sz="1200" b="0" kern="1200" dirty="0">
                          <a:solidFill>
                            <a:schemeClr val="tx1"/>
                          </a:solidFill>
                          <a:latin typeface="+mn-lt"/>
                          <a:ea typeface="+mn-ea"/>
                          <a:cs typeface="+mn-cs"/>
                        </a:rPr>
                        <a:t>  list-style: none;</a:t>
                      </a:r>
                    </a:p>
                    <a:p>
                      <a:r>
                        <a:rPr lang="en-GB" sz="1200" b="0" kern="1200" dirty="0">
                          <a:solidFill>
                            <a:schemeClr val="tx1"/>
                          </a:solidFill>
                          <a:latin typeface="+mn-lt"/>
                          <a:ea typeface="+mn-ea"/>
                          <a:cs typeface="+mn-cs"/>
                        </a:rPr>
                        <a:t>}</a:t>
                      </a:r>
                    </a:p>
                    <a:p>
                      <a:r>
                        <a:rPr lang="en-GB" sz="1200" b="0" kern="1200" dirty="0">
                          <a:solidFill>
                            <a:schemeClr val="tx1"/>
                          </a:solidFill>
                          <a:latin typeface="+mn-lt"/>
                          <a:ea typeface="+mn-ea"/>
                          <a:cs typeface="+mn-cs"/>
                        </a:rPr>
                        <a:t>nav li {</a:t>
                      </a:r>
                    </a:p>
                    <a:p>
                      <a:r>
                        <a:rPr lang="en-GB" sz="1200" b="0" kern="1200" dirty="0">
                          <a:solidFill>
                            <a:schemeClr val="tx1"/>
                          </a:solidFill>
                          <a:latin typeface="+mn-lt"/>
                          <a:ea typeface="+mn-ea"/>
                          <a:cs typeface="+mn-cs"/>
                        </a:rPr>
                        <a:t>  display: inline-block;</a:t>
                      </a:r>
                    </a:p>
                    <a:p>
                      <a:r>
                        <a:rPr lang="en-GB" sz="1200" b="0" kern="1200" dirty="0">
                          <a:solidFill>
                            <a:schemeClr val="tx1"/>
                          </a:solidFill>
                          <a:latin typeface="+mn-lt"/>
                          <a:ea typeface="+mn-ea"/>
                          <a:cs typeface="+mn-cs"/>
                        </a:rPr>
                        <a:t>}</a:t>
                      </a:r>
                    </a:p>
                    <a:p>
                      <a:r>
                        <a:rPr lang="en-GB" sz="1200" b="0" kern="1200" dirty="0">
                          <a:solidFill>
                            <a:schemeClr val="tx1"/>
                          </a:solidFill>
                          <a:latin typeface="+mn-lt"/>
                          <a:ea typeface="+mn-ea"/>
                          <a:cs typeface="+mn-cs"/>
                        </a:rPr>
                        <a:t>nav a {</a:t>
                      </a:r>
                    </a:p>
                    <a:p>
                      <a:r>
                        <a:rPr lang="en-GB" sz="1200" b="0" kern="1200" dirty="0">
                          <a:solidFill>
                            <a:schemeClr val="tx1"/>
                          </a:solidFill>
                          <a:latin typeface="+mn-lt"/>
                          <a:ea typeface="+mn-ea"/>
                          <a:cs typeface="+mn-cs"/>
                        </a:rPr>
                        <a:t>  display: block;</a:t>
                      </a:r>
                    </a:p>
                    <a:p>
                      <a:r>
                        <a:rPr lang="en-GB" sz="1200" b="0" kern="1200" dirty="0">
                          <a:solidFill>
                            <a:schemeClr val="tx1"/>
                          </a:solidFill>
                          <a:latin typeface="+mn-lt"/>
                          <a:ea typeface="+mn-ea"/>
                          <a:cs typeface="+mn-cs"/>
                        </a:rPr>
                        <a:t>  padding: 6px 12px;</a:t>
                      </a:r>
                    </a:p>
                    <a:p>
                      <a:r>
                        <a:rPr lang="en-GB" sz="1200" b="0" kern="1200" dirty="0">
                          <a:solidFill>
                            <a:schemeClr val="tx1"/>
                          </a:solidFill>
                          <a:latin typeface="+mn-lt"/>
                          <a:ea typeface="+mn-ea"/>
                          <a:cs typeface="+mn-cs"/>
                        </a:rPr>
                        <a:t>  text-decoration: none;</a:t>
                      </a:r>
                    </a:p>
                    <a:p>
                      <a:r>
                        <a:rPr lang="en-GB" sz="1200" b="0" kern="1200" dirty="0">
                          <a:solidFill>
                            <a:schemeClr val="tx1"/>
                          </a:solidFill>
                          <a:latin typeface="+mn-lt"/>
                          <a:ea typeface="+mn-ea"/>
                          <a:cs typeface="+mn-cs"/>
                        </a:rPr>
                        <a:t>}</a:t>
                      </a:r>
                    </a:p>
                  </a:txBody>
                  <a:tcPr/>
                </a:tc>
                <a:extLst>
                  <a:ext uri="{0D108BD9-81ED-4DB2-BD59-A6C34878D82A}">
                    <a16:rowId xmlns:a16="http://schemas.microsoft.com/office/drawing/2014/main" val="1254097951"/>
                  </a:ext>
                </a:extLst>
              </a:tr>
            </a:tbl>
          </a:graphicData>
        </a:graphic>
      </p:graphicFrame>
    </p:spTree>
    <p:extLst>
      <p:ext uri="{BB962C8B-B14F-4D97-AF65-F5344CB8AC3E}">
        <p14:creationId xmlns:p14="http://schemas.microsoft.com/office/powerpoint/2010/main" val="3189484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err="1">
                <a:solidFill>
                  <a:schemeClr val="bg1">
                    <a:lumMod val="25000"/>
                  </a:schemeClr>
                </a:solidFill>
              </a:rPr>
              <a:t>Saas</a:t>
            </a:r>
            <a:r>
              <a:rPr lang="en-US" sz="4000" dirty="0">
                <a:solidFill>
                  <a:schemeClr val="bg1">
                    <a:lumMod val="25000"/>
                  </a:schemeClr>
                </a:solidFill>
              </a:rPr>
              <a:t> Mixins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431237" y="1042989"/>
            <a:ext cx="11375536" cy="1181737"/>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1600" dirty="0"/>
              <a:t>Some things in CSS are a bit tedious to write, especially with CSS3 and the many vendor prefixes that exist. A </a:t>
            </a:r>
            <a:r>
              <a:rPr lang="en-US" sz="1600" dirty="0" err="1"/>
              <a:t>mixin</a:t>
            </a:r>
            <a:r>
              <a:rPr lang="en-US" sz="1600" dirty="0"/>
              <a:t> lets you make groups of CSS declarations that you want to reuse throughout your site. You can even pass in values to make your </a:t>
            </a:r>
            <a:r>
              <a:rPr lang="en-US" sz="1600" dirty="0" err="1"/>
              <a:t>mixin</a:t>
            </a:r>
            <a:r>
              <a:rPr lang="en-US" sz="1600" dirty="0"/>
              <a:t> more flexible. A good use of a </a:t>
            </a:r>
            <a:r>
              <a:rPr lang="en-US" sz="1600" dirty="0" err="1"/>
              <a:t>mixin</a:t>
            </a:r>
            <a:r>
              <a:rPr lang="en-US" sz="1600" dirty="0"/>
              <a:t> is for vendor prefixes. Here's an example for theme.</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endParaRPr lang="en-GB" sz="2400" dirty="0"/>
          </a:p>
        </p:txBody>
      </p:sp>
      <p:graphicFrame>
        <p:nvGraphicFramePr>
          <p:cNvPr id="5" name="Table 5">
            <a:extLst>
              <a:ext uri="{FF2B5EF4-FFF2-40B4-BE49-F238E27FC236}">
                <a16:creationId xmlns:a16="http://schemas.microsoft.com/office/drawing/2014/main" id="{155B6B3D-6C54-4854-BC8B-4A3A18CD7271}"/>
              </a:ext>
            </a:extLst>
          </p:cNvPr>
          <p:cNvGraphicFramePr>
            <a:graphicFrameLocks noGrp="1"/>
          </p:cNvGraphicFramePr>
          <p:nvPr>
            <p:extLst>
              <p:ext uri="{D42A27DB-BD31-4B8C-83A1-F6EECF244321}">
                <p14:modId xmlns:p14="http://schemas.microsoft.com/office/powerpoint/2010/main" val="4244407804"/>
              </p:ext>
            </p:extLst>
          </p:nvPr>
        </p:nvGraphicFramePr>
        <p:xfrm>
          <a:off x="853809" y="2224726"/>
          <a:ext cx="10728855" cy="3474720"/>
        </p:xfrm>
        <a:graphic>
          <a:graphicData uri="http://schemas.openxmlformats.org/drawingml/2006/table">
            <a:tbl>
              <a:tblPr firstRow="1" bandRow="1">
                <a:tableStyleId>{BDBED569-4797-4DF1-A0F4-6AAB3CD982D8}</a:tableStyleId>
              </a:tblPr>
              <a:tblGrid>
                <a:gridCol w="3576285">
                  <a:extLst>
                    <a:ext uri="{9D8B030D-6E8A-4147-A177-3AD203B41FA5}">
                      <a16:colId xmlns:a16="http://schemas.microsoft.com/office/drawing/2014/main" val="2253264833"/>
                    </a:ext>
                  </a:extLst>
                </a:gridCol>
                <a:gridCol w="3576285">
                  <a:extLst>
                    <a:ext uri="{9D8B030D-6E8A-4147-A177-3AD203B41FA5}">
                      <a16:colId xmlns:a16="http://schemas.microsoft.com/office/drawing/2014/main" val="1061073817"/>
                    </a:ext>
                  </a:extLst>
                </a:gridCol>
                <a:gridCol w="3576285">
                  <a:extLst>
                    <a:ext uri="{9D8B030D-6E8A-4147-A177-3AD203B41FA5}">
                      <a16:colId xmlns:a16="http://schemas.microsoft.com/office/drawing/2014/main" val="3517476631"/>
                    </a:ext>
                  </a:extLst>
                </a:gridCol>
              </a:tblGrid>
              <a:tr h="370840">
                <a:tc>
                  <a:txBody>
                    <a:bodyPr/>
                    <a:lstStyle/>
                    <a:p>
                      <a:r>
                        <a:rPr lang="en-GB" b="1" dirty="0">
                          <a:highlight>
                            <a:srgbClr val="FFFF00"/>
                          </a:highlight>
                        </a:rPr>
                        <a:t>SCSS</a:t>
                      </a:r>
                    </a:p>
                    <a:p>
                      <a:r>
                        <a:rPr lang="en-US" sz="1200" b="0" dirty="0"/>
                        <a:t>@mixin theme($theme: </a:t>
                      </a:r>
                      <a:r>
                        <a:rPr lang="en-US" sz="1200" b="0" dirty="0" err="1"/>
                        <a:t>DarkGray</a:t>
                      </a:r>
                      <a:r>
                        <a:rPr lang="en-US" sz="1200" b="0" dirty="0"/>
                        <a:t>) {</a:t>
                      </a:r>
                    </a:p>
                    <a:p>
                      <a:r>
                        <a:rPr lang="en-US" sz="1200" b="0" dirty="0"/>
                        <a:t>  background: $theme;</a:t>
                      </a:r>
                    </a:p>
                    <a:p>
                      <a:r>
                        <a:rPr lang="en-US" sz="1200" b="0" dirty="0"/>
                        <a:t>  box-shadow: 0 0 1px </a:t>
                      </a:r>
                      <a:r>
                        <a:rPr lang="en-US" sz="1200" b="0" dirty="0" err="1"/>
                        <a:t>rgba</a:t>
                      </a:r>
                      <a:r>
                        <a:rPr lang="en-US" sz="1200" b="0" dirty="0"/>
                        <a:t>($theme, .25);</a:t>
                      </a:r>
                    </a:p>
                    <a:p>
                      <a:r>
                        <a:rPr lang="en-US" sz="1200" b="0" dirty="0"/>
                        <a:t>  color: #fff;</a:t>
                      </a:r>
                    </a:p>
                    <a:p>
                      <a:r>
                        <a:rPr lang="en-US" sz="1200" b="0" dirty="0"/>
                        <a:t>}</a:t>
                      </a:r>
                    </a:p>
                    <a:p>
                      <a:endParaRPr lang="en-US" sz="1200" b="0" dirty="0"/>
                    </a:p>
                    <a:p>
                      <a:r>
                        <a:rPr lang="en-US" sz="1200" b="0" dirty="0"/>
                        <a:t>.info {</a:t>
                      </a:r>
                    </a:p>
                    <a:p>
                      <a:r>
                        <a:rPr lang="en-US" sz="1200" b="0" dirty="0"/>
                        <a:t>  @include theme;</a:t>
                      </a:r>
                    </a:p>
                    <a:p>
                      <a:r>
                        <a:rPr lang="en-US" sz="1200" b="0" dirty="0"/>
                        <a:t>}</a:t>
                      </a:r>
                    </a:p>
                    <a:p>
                      <a:r>
                        <a:rPr lang="en-US" sz="1200" b="0" dirty="0"/>
                        <a:t>.alert {</a:t>
                      </a:r>
                    </a:p>
                    <a:p>
                      <a:r>
                        <a:rPr lang="en-US" sz="1200" b="0" dirty="0"/>
                        <a:t>  @include theme($theme: </a:t>
                      </a:r>
                      <a:r>
                        <a:rPr lang="en-US" sz="1200" b="0" dirty="0" err="1"/>
                        <a:t>DarkRed</a:t>
                      </a:r>
                      <a:r>
                        <a:rPr lang="en-US" sz="1200" b="0" dirty="0"/>
                        <a:t>);</a:t>
                      </a:r>
                    </a:p>
                    <a:p>
                      <a:r>
                        <a:rPr lang="en-US" sz="1200" b="0" dirty="0"/>
                        <a:t>}</a:t>
                      </a:r>
                    </a:p>
                    <a:p>
                      <a:r>
                        <a:rPr lang="en-US" sz="1200" b="0" dirty="0"/>
                        <a:t>.success {</a:t>
                      </a:r>
                    </a:p>
                    <a:p>
                      <a:r>
                        <a:rPr lang="en-US" sz="1200" b="0" dirty="0"/>
                        <a:t>  @include theme($theme: </a:t>
                      </a:r>
                      <a:r>
                        <a:rPr lang="en-US" sz="1200" b="0" dirty="0" err="1"/>
                        <a:t>DarkGreen</a:t>
                      </a:r>
                      <a:r>
                        <a:rPr lang="en-US" sz="1200" b="0" dirty="0"/>
                        <a:t>);</a:t>
                      </a:r>
                    </a:p>
                    <a:p>
                      <a:r>
                        <a:rPr lang="en-US" sz="1200" b="0" dirty="0"/>
                        <a:t>}</a:t>
                      </a:r>
                    </a:p>
                  </a:txBody>
                  <a:tcPr/>
                </a:tc>
                <a:tc>
                  <a:txBody>
                    <a:bodyPr/>
                    <a:lstStyle/>
                    <a:p>
                      <a:r>
                        <a:rPr lang="en-GB" b="1" dirty="0"/>
                        <a:t>SASS</a:t>
                      </a:r>
                    </a:p>
                    <a:p>
                      <a:r>
                        <a:rPr lang="en-US" sz="1200" b="0" kern="1200" dirty="0">
                          <a:solidFill>
                            <a:schemeClr val="tx1"/>
                          </a:solidFill>
                          <a:latin typeface="+mn-lt"/>
                          <a:ea typeface="+mn-ea"/>
                          <a:cs typeface="+mn-cs"/>
                        </a:rPr>
                        <a:t>@mixin theme($theme: </a:t>
                      </a:r>
                      <a:r>
                        <a:rPr lang="en-US" sz="1200" b="0" kern="1200" dirty="0" err="1">
                          <a:solidFill>
                            <a:schemeClr val="tx1"/>
                          </a:solidFill>
                          <a:latin typeface="+mn-lt"/>
                          <a:ea typeface="+mn-ea"/>
                          <a:cs typeface="+mn-cs"/>
                        </a:rPr>
                        <a:t>DarkGray</a:t>
                      </a:r>
                      <a:r>
                        <a:rPr lang="en-US" sz="1200" b="0" kern="1200" dirty="0">
                          <a:solidFill>
                            <a:schemeClr val="tx1"/>
                          </a:solidFill>
                          <a:latin typeface="+mn-lt"/>
                          <a:ea typeface="+mn-ea"/>
                          <a:cs typeface="+mn-cs"/>
                        </a:rPr>
                        <a:t>)</a:t>
                      </a:r>
                    </a:p>
                    <a:p>
                      <a:r>
                        <a:rPr lang="en-US" sz="1200" b="0" kern="1200" dirty="0">
                          <a:solidFill>
                            <a:schemeClr val="tx1"/>
                          </a:solidFill>
                          <a:latin typeface="+mn-lt"/>
                          <a:ea typeface="+mn-ea"/>
                          <a:cs typeface="+mn-cs"/>
                        </a:rPr>
                        <a:t>  background: $theme</a:t>
                      </a:r>
                    </a:p>
                    <a:p>
                      <a:r>
                        <a:rPr lang="en-US" sz="1200" b="0" kern="1200" dirty="0">
                          <a:solidFill>
                            <a:schemeClr val="tx1"/>
                          </a:solidFill>
                          <a:latin typeface="+mn-lt"/>
                          <a:ea typeface="+mn-ea"/>
                          <a:cs typeface="+mn-cs"/>
                        </a:rPr>
                        <a:t>  box-shadow: 0 0 1px </a:t>
                      </a:r>
                      <a:r>
                        <a:rPr lang="en-US" sz="1200" b="0" kern="1200" dirty="0" err="1">
                          <a:solidFill>
                            <a:schemeClr val="tx1"/>
                          </a:solidFill>
                          <a:latin typeface="+mn-lt"/>
                          <a:ea typeface="+mn-ea"/>
                          <a:cs typeface="+mn-cs"/>
                        </a:rPr>
                        <a:t>rgba</a:t>
                      </a:r>
                      <a:r>
                        <a:rPr lang="en-US" sz="1200" b="0" kern="1200" dirty="0">
                          <a:solidFill>
                            <a:schemeClr val="tx1"/>
                          </a:solidFill>
                          <a:latin typeface="+mn-lt"/>
                          <a:ea typeface="+mn-ea"/>
                          <a:cs typeface="+mn-cs"/>
                        </a:rPr>
                        <a:t>($theme, .25)</a:t>
                      </a:r>
                    </a:p>
                    <a:p>
                      <a:r>
                        <a:rPr lang="en-US" sz="1200" b="0" kern="1200" dirty="0">
                          <a:solidFill>
                            <a:schemeClr val="tx1"/>
                          </a:solidFill>
                          <a:latin typeface="+mn-lt"/>
                          <a:ea typeface="+mn-ea"/>
                          <a:cs typeface="+mn-cs"/>
                        </a:rPr>
                        <a:t>  color: #fff</a:t>
                      </a:r>
                    </a:p>
                    <a:p>
                      <a:endParaRPr lang="en-US" sz="1200" b="0" kern="1200" dirty="0">
                        <a:solidFill>
                          <a:schemeClr val="tx1"/>
                        </a:solidFill>
                        <a:latin typeface="+mn-lt"/>
                        <a:ea typeface="+mn-ea"/>
                        <a:cs typeface="+mn-cs"/>
                      </a:endParaRP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.info</a:t>
                      </a:r>
                    </a:p>
                    <a:p>
                      <a:r>
                        <a:rPr lang="en-US" sz="1200" b="0" kern="1200" dirty="0">
                          <a:solidFill>
                            <a:schemeClr val="tx1"/>
                          </a:solidFill>
                          <a:latin typeface="+mn-lt"/>
                          <a:ea typeface="+mn-ea"/>
                          <a:cs typeface="+mn-cs"/>
                        </a:rPr>
                        <a:t>  @include theme</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.alert</a:t>
                      </a:r>
                    </a:p>
                    <a:p>
                      <a:r>
                        <a:rPr lang="en-US" sz="1200" b="0" kern="1200" dirty="0">
                          <a:solidFill>
                            <a:schemeClr val="tx1"/>
                          </a:solidFill>
                          <a:latin typeface="+mn-lt"/>
                          <a:ea typeface="+mn-ea"/>
                          <a:cs typeface="+mn-cs"/>
                        </a:rPr>
                        <a:t>  @include theme($theme: </a:t>
                      </a:r>
                      <a:r>
                        <a:rPr lang="en-US" sz="1200" b="0" kern="1200" dirty="0" err="1">
                          <a:solidFill>
                            <a:schemeClr val="tx1"/>
                          </a:solidFill>
                          <a:latin typeface="+mn-lt"/>
                          <a:ea typeface="+mn-ea"/>
                          <a:cs typeface="+mn-cs"/>
                        </a:rPr>
                        <a:t>DarkRed</a:t>
                      </a:r>
                      <a:r>
                        <a:rPr lang="en-US" sz="1200" b="0" kern="1200" dirty="0">
                          <a:solidFill>
                            <a:schemeClr val="tx1"/>
                          </a:solidFill>
                          <a:latin typeface="+mn-lt"/>
                          <a:ea typeface="+mn-ea"/>
                          <a:cs typeface="+mn-cs"/>
                        </a:rPr>
                        <a:t>)</a:t>
                      </a:r>
                    </a:p>
                    <a:p>
                      <a:endParaRPr lang="en-US" sz="1200" b="0" kern="1200" dirty="0">
                        <a:solidFill>
                          <a:schemeClr val="tx1"/>
                        </a:solidFill>
                        <a:latin typeface="+mn-lt"/>
                        <a:ea typeface="+mn-ea"/>
                        <a:cs typeface="+mn-cs"/>
                      </a:endParaRPr>
                    </a:p>
                    <a:p>
                      <a:r>
                        <a:rPr lang="en-US" sz="1200" b="0" kern="1200" dirty="0">
                          <a:solidFill>
                            <a:schemeClr val="tx1"/>
                          </a:solidFill>
                          <a:latin typeface="+mn-lt"/>
                          <a:ea typeface="+mn-ea"/>
                          <a:cs typeface="+mn-cs"/>
                        </a:rPr>
                        <a:t>.success</a:t>
                      </a:r>
                    </a:p>
                    <a:p>
                      <a:r>
                        <a:rPr lang="en-US" sz="1200" b="0" kern="1200" dirty="0">
                          <a:solidFill>
                            <a:schemeClr val="tx1"/>
                          </a:solidFill>
                          <a:latin typeface="+mn-lt"/>
                          <a:ea typeface="+mn-ea"/>
                          <a:cs typeface="+mn-cs"/>
                        </a:rPr>
                        <a:t>  @include theme($theme: </a:t>
                      </a:r>
                      <a:r>
                        <a:rPr lang="en-US" sz="1200" b="0" kern="1200" dirty="0" err="1">
                          <a:solidFill>
                            <a:schemeClr val="tx1"/>
                          </a:solidFill>
                          <a:latin typeface="+mn-lt"/>
                          <a:ea typeface="+mn-ea"/>
                          <a:cs typeface="+mn-cs"/>
                        </a:rPr>
                        <a:t>DarkGreen</a:t>
                      </a:r>
                      <a:r>
                        <a:rPr lang="en-US" sz="1200" b="0" kern="1200" dirty="0">
                          <a:solidFill>
                            <a:schemeClr val="tx1"/>
                          </a:solidFill>
                          <a:latin typeface="+mn-lt"/>
                          <a:ea typeface="+mn-ea"/>
                          <a:cs typeface="+mn-cs"/>
                        </a:rPr>
                        <a:t>)</a:t>
                      </a:r>
                    </a:p>
                  </a:txBody>
                  <a:tcPr/>
                </a:tc>
                <a:tc>
                  <a:txBody>
                    <a:bodyPr/>
                    <a:lstStyle/>
                    <a:p>
                      <a:r>
                        <a:rPr lang="en-GB" b="1" dirty="0"/>
                        <a:t>CSS</a:t>
                      </a:r>
                    </a:p>
                    <a:p>
                      <a:r>
                        <a:rPr lang="en-GB" sz="1200" b="0" kern="1200" dirty="0">
                          <a:solidFill>
                            <a:schemeClr val="tx1"/>
                          </a:solidFill>
                          <a:latin typeface="+mn-lt"/>
                          <a:ea typeface="+mn-ea"/>
                          <a:cs typeface="+mn-cs"/>
                        </a:rPr>
                        <a:t>.info {</a:t>
                      </a:r>
                    </a:p>
                    <a:p>
                      <a:r>
                        <a:rPr lang="en-GB" sz="1200" b="0" kern="1200" dirty="0">
                          <a:solidFill>
                            <a:schemeClr val="tx1"/>
                          </a:solidFill>
                          <a:latin typeface="+mn-lt"/>
                          <a:ea typeface="+mn-ea"/>
                          <a:cs typeface="+mn-cs"/>
                        </a:rPr>
                        <a:t>  background: </a:t>
                      </a:r>
                      <a:r>
                        <a:rPr lang="en-GB" sz="1200" b="0" kern="1200" dirty="0" err="1">
                          <a:solidFill>
                            <a:schemeClr val="tx1"/>
                          </a:solidFill>
                          <a:latin typeface="+mn-lt"/>
                          <a:ea typeface="+mn-ea"/>
                          <a:cs typeface="+mn-cs"/>
                        </a:rPr>
                        <a:t>DarkGray</a:t>
                      </a:r>
                      <a:r>
                        <a:rPr lang="en-GB" sz="1200" b="0" kern="1200" dirty="0">
                          <a:solidFill>
                            <a:schemeClr val="tx1"/>
                          </a:solidFill>
                          <a:latin typeface="+mn-lt"/>
                          <a:ea typeface="+mn-ea"/>
                          <a:cs typeface="+mn-cs"/>
                        </a:rPr>
                        <a:t>;</a:t>
                      </a:r>
                    </a:p>
                    <a:p>
                      <a:r>
                        <a:rPr lang="en-GB" sz="1200" b="0" kern="1200" dirty="0">
                          <a:solidFill>
                            <a:schemeClr val="tx1"/>
                          </a:solidFill>
                          <a:latin typeface="+mn-lt"/>
                          <a:ea typeface="+mn-ea"/>
                          <a:cs typeface="+mn-cs"/>
                        </a:rPr>
                        <a:t>  box-shadow: 0 0 1px </a:t>
                      </a:r>
                      <a:r>
                        <a:rPr lang="en-GB" sz="1200" b="0" kern="1200" dirty="0" err="1">
                          <a:solidFill>
                            <a:schemeClr val="tx1"/>
                          </a:solidFill>
                          <a:latin typeface="+mn-lt"/>
                          <a:ea typeface="+mn-ea"/>
                          <a:cs typeface="+mn-cs"/>
                        </a:rPr>
                        <a:t>rgba</a:t>
                      </a:r>
                      <a:r>
                        <a:rPr lang="en-GB" sz="1200" b="0" kern="1200" dirty="0">
                          <a:solidFill>
                            <a:schemeClr val="tx1"/>
                          </a:solidFill>
                          <a:latin typeface="+mn-lt"/>
                          <a:ea typeface="+mn-ea"/>
                          <a:cs typeface="+mn-cs"/>
                        </a:rPr>
                        <a:t>(169, 169, 169, 0.25);</a:t>
                      </a:r>
                    </a:p>
                    <a:p>
                      <a:r>
                        <a:rPr lang="en-GB" sz="1200" b="0" kern="1200" dirty="0">
                          <a:solidFill>
                            <a:schemeClr val="tx1"/>
                          </a:solidFill>
                          <a:latin typeface="+mn-lt"/>
                          <a:ea typeface="+mn-ea"/>
                          <a:cs typeface="+mn-cs"/>
                        </a:rPr>
                        <a:t>  </a:t>
                      </a:r>
                      <a:r>
                        <a:rPr lang="en-GB" sz="1200" b="0" kern="1200" dirty="0" err="1">
                          <a:solidFill>
                            <a:schemeClr val="tx1"/>
                          </a:solidFill>
                          <a:latin typeface="+mn-lt"/>
                          <a:ea typeface="+mn-ea"/>
                          <a:cs typeface="+mn-cs"/>
                        </a:rPr>
                        <a:t>color</a:t>
                      </a:r>
                      <a:r>
                        <a:rPr lang="en-GB" sz="1200" b="0" kern="1200" dirty="0">
                          <a:solidFill>
                            <a:schemeClr val="tx1"/>
                          </a:solidFill>
                          <a:latin typeface="+mn-lt"/>
                          <a:ea typeface="+mn-ea"/>
                          <a:cs typeface="+mn-cs"/>
                        </a:rPr>
                        <a:t>: #fff;</a:t>
                      </a:r>
                    </a:p>
                    <a:p>
                      <a:r>
                        <a:rPr lang="en-GB" sz="1200" b="0" kern="1200" dirty="0">
                          <a:solidFill>
                            <a:schemeClr val="tx1"/>
                          </a:solidFill>
                          <a:latin typeface="+mn-lt"/>
                          <a:ea typeface="+mn-ea"/>
                          <a:cs typeface="+mn-cs"/>
                        </a:rPr>
                        <a:t>}</a:t>
                      </a:r>
                    </a:p>
                    <a:p>
                      <a:endParaRPr lang="en-GB" sz="1200" b="0" kern="1200" dirty="0">
                        <a:solidFill>
                          <a:schemeClr val="tx1"/>
                        </a:solidFill>
                        <a:latin typeface="+mn-lt"/>
                        <a:ea typeface="+mn-ea"/>
                        <a:cs typeface="+mn-cs"/>
                      </a:endParaRPr>
                    </a:p>
                    <a:p>
                      <a:r>
                        <a:rPr lang="en-GB" sz="1200" b="0" kern="1200" dirty="0">
                          <a:solidFill>
                            <a:schemeClr val="tx1"/>
                          </a:solidFill>
                          <a:latin typeface="+mn-lt"/>
                          <a:ea typeface="+mn-ea"/>
                          <a:cs typeface="+mn-cs"/>
                        </a:rPr>
                        <a:t>.alert {</a:t>
                      </a:r>
                    </a:p>
                    <a:p>
                      <a:r>
                        <a:rPr lang="en-GB" sz="1200" b="0" kern="1200" dirty="0">
                          <a:solidFill>
                            <a:schemeClr val="tx1"/>
                          </a:solidFill>
                          <a:latin typeface="+mn-lt"/>
                          <a:ea typeface="+mn-ea"/>
                          <a:cs typeface="+mn-cs"/>
                        </a:rPr>
                        <a:t>  background: </a:t>
                      </a:r>
                      <a:r>
                        <a:rPr lang="en-GB" sz="1200" b="0" kern="1200" dirty="0" err="1">
                          <a:solidFill>
                            <a:schemeClr val="tx1"/>
                          </a:solidFill>
                          <a:latin typeface="+mn-lt"/>
                          <a:ea typeface="+mn-ea"/>
                          <a:cs typeface="+mn-cs"/>
                        </a:rPr>
                        <a:t>DarkRed</a:t>
                      </a:r>
                      <a:r>
                        <a:rPr lang="en-GB" sz="1200" b="0" kern="1200" dirty="0">
                          <a:solidFill>
                            <a:schemeClr val="tx1"/>
                          </a:solidFill>
                          <a:latin typeface="+mn-lt"/>
                          <a:ea typeface="+mn-ea"/>
                          <a:cs typeface="+mn-cs"/>
                        </a:rPr>
                        <a:t>;</a:t>
                      </a:r>
                    </a:p>
                    <a:p>
                      <a:r>
                        <a:rPr lang="en-GB" sz="1200" b="0" kern="1200" dirty="0">
                          <a:solidFill>
                            <a:schemeClr val="tx1"/>
                          </a:solidFill>
                          <a:latin typeface="+mn-lt"/>
                          <a:ea typeface="+mn-ea"/>
                          <a:cs typeface="+mn-cs"/>
                        </a:rPr>
                        <a:t>  box-shadow: 0 0 1px </a:t>
                      </a:r>
                      <a:r>
                        <a:rPr lang="en-GB" sz="1200" b="0" kern="1200" dirty="0" err="1">
                          <a:solidFill>
                            <a:schemeClr val="tx1"/>
                          </a:solidFill>
                          <a:latin typeface="+mn-lt"/>
                          <a:ea typeface="+mn-ea"/>
                          <a:cs typeface="+mn-cs"/>
                        </a:rPr>
                        <a:t>rgba</a:t>
                      </a:r>
                      <a:r>
                        <a:rPr lang="en-GB" sz="1200" b="0" kern="1200" dirty="0">
                          <a:solidFill>
                            <a:schemeClr val="tx1"/>
                          </a:solidFill>
                          <a:latin typeface="+mn-lt"/>
                          <a:ea typeface="+mn-ea"/>
                          <a:cs typeface="+mn-cs"/>
                        </a:rPr>
                        <a:t>(139, 0, 0, 0.25);</a:t>
                      </a:r>
                    </a:p>
                    <a:p>
                      <a:r>
                        <a:rPr lang="en-GB" sz="1200" b="0" kern="1200" dirty="0">
                          <a:solidFill>
                            <a:schemeClr val="tx1"/>
                          </a:solidFill>
                          <a:latin typeface="+mn-lt"/>
                          <a:ea typeface="+mn-ea"/>
                          <a:cs typeface="+mn-cs"/>
                        </a:rPr>
                        <a:t>  </a:t>
                      </a:r>
                      <a:r>
                        <a:rPr lang="en-GB" sz="1200" b="0" kern="1200" dirty="0" err="1">
                          <a:solidFill>
                            <a:schemeClr val="tx1"/>
                          </a:solidFill>
                          <a:latin typeface="+mn-lt"/>
                          <a:ea typeface="+mn-ea"/>
                          <a:cs typeface="+mn-cs"/>
                        </a:rPr>
                        <a:t>color</a:t>
                      </a:r>
                      <a:r>
                        <a:rPr lang="en-GB" sz="1200" b="0" kern="1200" dirty="0">
                          <a:solidFill>
                            <a:schemeClr val="tx1"/>
                          </a:solidFill>
                          <a:latin typeface="+mn-lt"/>
                          <a:ea typeface="+mn-ea"/>
                          <a:cs typeface="+mn-cs"/>
                        </a:rPr>
                        <a:t>: #fff;</a:t>
                      </a:r>
                    </a:p>
                    <a:p>
                      <a:r>
                        <a:rPr lang="en-GB" sz="1200" b="0" kern="1200" dirty="0">
                          <a:solidFill>
                            <a:schemeClr val="tx1"/>
                          </a:solidFill>
                          <a:latin typeface="+mn-lt"/>
                          <a:ea typeface="+mn-ea"/>
                          <a:cs typeface="+mn-cs"/>
                        </a:rPr>
                        <a:t>}</a:t>
                      </a:r>
                    </a:p>
                    <a:p>
                      <a:endParaRPr lang="en-GB" sz="1200" b="0" kern="1200" dirty="0">
                        <a:solidFill>
                          <a:schemeClr val="tx1"/>
                        </a:solidFill>
                        <a:latin typeface="+mn-lt"/>
                        <a:ea typeface="+mn-ea"/>
                        <a:cs typeface="+mn-cs"/>
                      </a:endParaRPr>
                    </a:p>
                    <a:p>
                      <a:r>
                        <a:rPr lang="en-GB" sz="1200" b="0" kern="1200" dirty="0">
                          <a:solidFill>
                            <a:schemeClr val="tx1"/>
                          </a:solidFill>
                          <a:latin typeface="+mn-lt"/>
                          <a:ea typeface="+mn-ea"/>
                          <a:cs typeface="+mn-cs"/>
                        </a:rPr>
                        <a:t>.success {</a:t>
                      </a:r>
                    </a:p>
                    <a:p>
                      <a:r>
                        <a:rPr lang="en-GB" sz="1200" b="0" kern="1200" dirty="0">
                          <a:solidFill>
                            <a:schemeClr val="tx1"/>
                          </a:solidFill>
                          <a:latin typeface="+mn-lt"/>
                          <a:ea typeface="+mn-ea"/>
                          <a:cs typeface="+mn-cs"/>
                        </a:rPr>
                        <a:t>  background: </a:t>
                      </a:r>
                      <a:r>
                        <a:rPr lang="en-GB" sz="1200" b="0" kern="1200" dirty="0" err="1">
                          <a:solidFill>
                            <a:schemeClr val="tx1"/>
                          </a:solidFill>
                          <a:latin typeface="+mn-lt"/>
                          <a:ea typeface="+mn-ea"/>
                          <a:cs typeface="+mn-cs"/>
                        </a:rPr>
                        <a:t>DarkGreen</a:t>
                      </a:r>
                      <a:r>
                        <a:rPr lang="en-GB" sz="1200" b="0" kern="1200" dirty="0">
                          <a:solidFill>
                            <a:schemeClr val="tx1"/>
                          </a:solidFill>
                          <a:latin typeface="+mn-lt"/>
                          <a:ea typeface="+mn-ea"/>
                          <a:cs typeface="+mn-cs"/>
                        </a:rPr>
                        <a:t>;</a:t>
                      </a:r>
                    </a:p>
                    <a:p>
                      <a:r>
                        <a:rPr lang="en-GB" sz="1200" b="0" kern="1200" dirty="0">
                          <a:solidFill>
                            <a:schemeClr val="tx1"/>
                          </a:solidFill>
                          <a:latin typeface="+mn-lt"/>
                          <a:ea typeface="+mn-ea"/>
                          <a:cs typeface="+mn-cs"/>
                        </a:rPr>
                        <a:t>  box-shadow: 0 0 1px </a:t>
                      </a:r>
                      <a:r>
                        <a:rPr lang="en-GB" sz="1200" b="0" kern="1200" dirty="0" err="1">
                          <a:solidFill>
                            <a:schemeClr val="tx1"/>
                          </a:solidFill>
                          <a:latin typeface="+mn-lt"/>
                          <a:ea typeface="+mn-ea"/>
                          <a:cs typeface="+mn-cs"/>
                        </a:rPr>
                        <a:t>rgba</a:t>
                      </a:r>
                      <a:r>
                        <a:rPr lang="en-GB" sz="1200" b="0" kern="1200" dirty="0">
                          <a:solidFill>
                            <a:schemeClr val="tx1"/>
                          </a:solidFill>
                          <a:latin typeface="+mn-lt"/>
                          <a:ea typeface="+mn-ea"/>
                          <a:cs typeface="+mn-cs"/>
                        </a:rPr>
                        <a:t>(0, 100, 0, 0.25);</a:t>
                      </a:r>
                    </a:p>
                    <a:p>
                      <a:r>
                        <a:rPr lang="en-GB" sz="1200" b="0" kern="1200" dirty="0">
                          <a:solidFill>
                            <a:schemeClr val="tx1"/>
                          </a:solidFill>
                          <a:latin typeface="+mn-lt"/>
                          <a:ea typeface="+mn-ea"/>
                          <a:cs typeface="+mn-cs"/>
                        </a:rPr>
                        <a:t>  </a:t>
                      </a:r>
                      <a:r>
                        <a:rPr lang="en-GB" sz="1200" b="0" kern="1200" dirty="0" err="1">
                          <a:solidFill>
                            <a:schemeClr val="tx1"/>
                          </a:solidFill>
                          <a:latin typeface="+mn-lt"/>
                          <a:ea typeface="+mn-ea"/>
                          <a:cs typeface="+mn-cs"/>
                        </a:rPr>
                        <a:t>color</a:t>
                      </a:r>
                      <a:r>
                        <a:rPr lang="en-GB" sz="1200" b="0" kern="1200" dirty="0">
                          <a:solidFill>
                            <a:schemeClr val="tx1"/>
                          </a:solidFill>
                          <a:latin typeface="+mn-lt"/>
                          <a:ea typeface="+mn-ea"/>
                          <a:cs typeface="+mn-cs"/>
                        </a:rPr>
                        <a:t>: #fff;</a:t>
                      </a:r>
                    </a:p>
                    <a:p>
                      <a:r>
                        <a:rPr lang="en-GB" sz="1200" b="0" kern="1200" dirty="0">
                          <a:solidFill>
                            <a:schemeClr val="tx1"/>
                          </a:solidFill>
                          <a:latin typeface="+mn-lt"/>
                          <a:ea typeface="+mn-ea"/>
                          <a:cs typeface="+mn-cs"/>
                        </a:rPr>
                        <a:t>}</a:t>
                      </a:r>
                    </a:p>
                  </a:txBody>
                  <a:tcPr/>
                </a:tc>
                <a:extLst>
                  <a:ext uri="{0D108BD9-81ED-4DB2-BD59-A6C34878D82A}">
                    <a16:rowId xmlns:a16="http://schemas.microsoft.com/office/drawing/2014/main" val="1254097951"/>
                  </a:ext>
                </a:extLst>
              </a:tr>
            </a:tbl>
          </a:graphicData>
        </a:graphic>
      </p:graphicFrame>
      <p:sp>
        <p:nvSpPr>
          <p:cNvPr id="6" name="TextBox 5">
            <a:extLst>
              <a:ext uri="{FF2B5EF4-FFF2-40B4-BE49-F238E27FC236}">
                <a16:creationId xmlns:a16="http://schemas.microsoft.com/office/drawing/2014/main" id="{D36EF1F5-8AA9-4FE1-B865-B94B4B83B16F}"/>
              </a:ext>
            </a:extLst>
          </p:cNvPr>
          <p:cNvSpPr txBox="1"/>
          <p:nvPr/>
        </p:nvSpPr>
        <p:spPr>
          <a:xfrm>
            <a:off x="431237" y="5778160"/>
            <a:ext cx="10952964" cy="830997"/>
          </a:xfrm>
          <a:prstGeom prst="rect">
            <a:avLst/>
          </a:prstGeom>
          <a:noFill/>
        </p:spPr>
        <p:txBody>
          <a:bodyPr wrap="square">
            <a:spAutoFit/>
          </a:bodyPr>
          <a:lstStyle/>
          <a:p>
            <a:pPr marL="285750" indent="-285750" algn="just">
              <a:buFont typeface="Wingdings" panose="05000000000000000000" pitchFamily="2" charset="2"/>
              <a:buChar char="ü"/>
            </a:pPr>
            <a:r>
              <a:rPr lang="en-GB" sz="1600" dirty="0"/>
              <a:t>To create a </a:t>
            </a:r>
            <a:r>
              <a:rPr lang="en-GB" sz="1600" dirty="0" err="1"/>
              <a:t>mixin</a:t>
            </a:r>
            <a:r>
              <a:rPr lang="en-GB" sz="1600" dirty="0"/>
              <a:t> you use the @mixin directive and give it a name. We've named our </a:t>
            </a:r>
            <a:r>
              <a:rPr lang="en-GB" sz="1600" dirty="0" err="1"/>
              <a:t>mixin</a:t>
            </a:r>
            <a:r>
              <a:rPr lang="en-GB" sz="1600" dirty="0"/>
              <a:t> theme. We're also using the variable $theme inside the parentheses so we can pass in a theme of whatever we want. After you create your </a:t>
            </a:r>
            <a:r>
              <a:rPr lang="en-GB" sz="1600" dirty="0" err="1"/>
              <a:t>mixin</a:t>
            </a:r>
            <a:r>
              <a:rPr lang="en-GB" sz="1600" dirty="0"/>
              <a:t>, you can then use it as a CSS declaration starting with @include followed by the name of the </a:t>
            </a:r>
            <a:r>
              <a:rPr lang="en-GB" sz="1600" dirty="0" err="1"/>
              <a:t>mixin</a:t>
            </a:r>
            <a:r>
              <a:rPr lang="en-GB" sz="1600" dirty="0"/>
              <a:t>.</a:t>
            </a:r>
          </a:p>
        </p:txBody>
      </p:sp>
    </p:spTree>
    <p:extLst>
      <p:ext uri="{BB962C8B-B14F-4D97-AF65-F5344CB8AC3E}">
        <p14:creationId xmlns:p14="http://schemas.microsoft.com/office/powerpoint/2010/main" val="3409781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err="1">
                <a:solidFill>
                  <a:schemeClr val="bg1">
                    <a:lumMod val="25000"/>
                  </a:schemeClr>
                </a:solidFill>
              </a:rPr>
              <a:t>Saas</a:t>
            </a:r>
            <a:r>
              <a:rPr lang="en-US" sz="4000" dirty="0">
                <a:solidFill>
                  <a:schemeClr val="bg1">
                    <a:lumMod val="25000"/>
                  </a:schemeClr>
                </a:solidFill>
              </a:rPr>
              <a:t> Extends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30469" y="864234"/>
            <a:ext cx="11375536" cy="1671931"/>
          </a:xfrm>
          <a:prstGeom prst="rect">
            <a:avLst/>
          </a:prstGeom>
        </p:spPr>
        <p:txBody>
          <a:bodyPr>
            <a:normAutofit fontScale="85000"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600" dirty="0"/>
              <a:t>This is one of the most useful features of Sass. Using @extend lets you share a set of CSS properties from one selector to another. It helps keep your Sass very DRY.  </a:t>
            </a:r>
          </a:p>
          <a:p>
            <a:pPr marL="0" indent="0" algn="just">
              <a:lnSpc>
                <a:spcPct val="130000"/>
              </a:lnSpc>
              <a:spcBef>
                <a:spcPts val="0"/>
              </a:spcBef>
              <a:buNone/>
            </a:pPr>
            <a:r>
              <a:rPr lang="en-US" sz="1600" dirty="0"/>
              <a:t>In our example we're going to create a simple series of messaging for errors, warnings and successes using another feature which goes hand in hand with extend, placeholder classes. </a:t>
            </a:r>
          </a:p>
          <a:p>
            <a:pPr marL="0" indent="0" algn="just">
              <a:lnSpc>
                <a:spcPct val="130000"/>
              </a:lnSpc>
              <a:spcBef>
                <a:spcPts val="0"/>
              </a:spcBef>
              <a:buNone/>
            </a:pPr>
            <a:r>
              <a:rPr lang="en-US" sz="1600" dirty="0"/>
              <a:t>A placeholder class is a special type of class that only prints when it is extended and can help keep your compiled CSS neat and clean</a:t>
            </a:r>
            <a:r>
              <a:rPr lang="en-US" sz="2400" dirty="0"/>
              <a:t>.</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endParaRPr lang="en-GB" sz="2400" dirty="0"/>
          </a:p>
        </p:txBody>
      </p:sp>
      <p:graphicFrame>
        <p:nvGraphicFramePr>
          <p:cNvPr id="5" name="Table 5">
            <a:extLst>
              <a:ext uri="{FF2B5EF4-FFF2-40B4-BE49-F238E27FC236}">
                <a16:creationId xmlns:a16="http://schemas.microsoft.com/office/drawing/2014/main" id="{DA5924B9-506F-4991-9B46-58803CD55CC8}"/>
              </a:ext>
            </a:extLst>
          </p:cNvPr>
          <p:cNvGraphicFramePr>
            <a:graphicFrameLocks noGrp="1"/>
          </p:cNvGraphicFramePr>
          <p:nvPr>
            <p:extLst>
              <p:ext uri="{D42A27DB-BD31-4B8C-83A1-F6EECF244321}">
                <p14:modId xmlns:p14="http://schemas.microsoft.com/office/powerpoint/2010/main" val="4294738006"/>
              </p:ext>
            </p:extLst>
          </p:nvPr>
        </p:nvGraphicFramePr>
        <p:xfrm>
          <a:off x="619774" y="2364393"/>
          <a:ext cx="10816186" cy="4556760"/>
        </p:xfrm>
        <a:graphic>
          <a:graphicData uri="http://schemas.openxmlformats.org/drawingml/2006/table">
            <a:tbl>
              <a:tblPr firstRow="1" bandRow="1">
                <a:tableStyleId>{BDBED569-4797-4DF1-A0F4-6AAB3CD982D8}</a:tableStyleId>
              </a:tblPr>
              <a:tblGrid>
                <a:gridCol w="3803032">
                  <a:extLst>
                    <a:ext uri="{9D8B030D-6E8A-4147-A177-3AD203B41FA5}">
                      <a16:colId xmlns:a16="http://schemas.microsoft.com/office/drawing/2014/main" val="2253264833"/>
                    </a:ext>
                  </a:extLst>
                </a:gridCol>
                <a:gridCol w="3921550">
                  <a:extLst>
                    <a:ext uri="{9D8B030D-6E8A-4147-A177-3AD203B41FA5}">
                      <a16:colId xmlns:a16="http://schemas.microsoft.com/office/drawing/2014/main" val="1061073817"/>
                    </a:ext>
                  </a:extLst>
                </a:gridCol>
                <a:gridCol w="3091604">
                  <a:extLst>
                    <a:ext uri="{9D8B030D-6E8A-4147-A177-3AD203B41FA5}">
                      <a16:colId xmlns:a16="http://schemas.microsoft.com/office/drawing/2014/main" val="3517476631"/>
                    </a:ext>
                  </a:extLst>
                </a:gridCol>
              </a:tblGrid>
              <a:tr h="370840">
                <a:tc>
                  <a:txBody>
                    <a:bodyPr/>
                    <a:lstStyle/>
                    <a:p>
                      <a:r>
                        <a:rPr lang="en-GB" sz="1400" b="1" dirty="0">
                          <a:highlight>
                            <a:srgbClr val="FFFF00"/>
                          </a:highlight>
                        </a:rPr>
                        <a:t>SCSS</a:t>
                      </a:r>
                    </a:p>
                    <a:p>
                      <a:r>
                        <a:rPr lang="en-US" sz="900" b="0" dirty="0"/>
                        <a:t>/* This CSS will print because %message-shared is extended. */</a:t>
                      </a:r>
                    </a:p>
                    <a:p>
                      <a:r>
                        <a:rPr lang="en-US" sz="900" b="0" dirty="0"/>
                        <a:t>%message-shared {</a:t>
                      </a:r>
                    </a:p>
                    <a:p>
                      <a:r>
                        <a:rPr lang="en-US" sz="900" b="0" dirty="0"/>
                        <a:t>  border: 1px solid #ccc;</a:t>
                      </a:r>
                    </a:p>
                    <a:p>
                      <a:r>
                        <a:rPr lang="en-US" sz="900" b="0" dirty="0"/>
                        <a:t>  padding: 10px;</a:t>
                      </a:r>
                    </a:p>
                    <a:p>
                      <a:r>
                        <a:rPr lang="en-US" sz="900" b="0" dirty="0"/>
                        <a:t>  color: #333;</a:t>
                      </a:r>
                    </a:p>
                    <a:p>
                      <a:r>
                        <a:rPr lang="en-US" sz="900" b="0" dirty="0"/>
                        <a:t>}</a:t>
                      </a:r>
                    </a:p>
                    <a:p>
                      <a:endParaRPr lang="en-US" sz="900" b="0" dirty="0"/>
                    </a:p>
                    <a:p>
                      <a:r>
                        <a:rPr lang="en-US" sz="900" b="0" dirty="0"/>
                        <a:t>// This CSS won't print because %equal-heights is never extended.</a:t>
                      </a:r>
                    </a:p>
                    <a:p>
                      <a:r>
                        <a:rPr lang="en-US" sz="900" b="0" dirty="0"/>
                        <a:t>%equal-heights {</a:t>
                      </a:r>
                    </a:p>
                    <a:p>
                      <a:r>
                        <a:rPr lang="en-US" sz="900" b="0" dirty="0"/>
                        <a:t>  display: flex;</a:t>
                      </a:r>
                    </a:p>
                    <a:p>
                      <a:r>
                        <a:rPr lang="en-US" sz="900" b="0" dirty="0"/>
                        <a:t>  flex-wrap: wrap;</a:t>
                      </a:r>
                    </a:p>
                    <a:p>
                      <a:r>
                        <a:rPr lang="en-US" sz="900" b="0" dirty="0"/>
                        <a:t>}</a:t>
                      </a:r>
                    </a:p>
                    <a:p>
                      <a:endParaRPr lang="en-US" sz="900" b="0" dirty="0"/>
                    </a:p>
                    <a:p>
                      <a:r>
                        <a:rPr lang="en-US" sz="900" b="0" dirty="0"/>
                        <a:t>.message {</a:t>
                      </a:r>
                    </a:p>
                    <a:p>
                      <a:r>
                        <a:rPr lang="en-US" sz="900" b="0" dirty="0"/>
                        <a:t>  @extend %message-shared;</a:t>
                      </a:r>
                    </a:p>
                    <a:p>
                      <a:r>
                        <a:rPr lang="en-US" sz="900" b="0" dirty="0"/>
                        <a:t>}</a:t>
                      </a:r>
                    </a:p>
                    <a:p>
                      <a:endParaRPr lang="en-US" sz="900" b="0" dirty="0"/>
                    </a:p>
                    <a:p>
                      <a:r>
                        <a:rPr lang="en-US" sz="900" b="0" dirty="0"/>
                        <a:t>.success {</a:t>
                      </a:r>
                    </a:p>
                    <a:p>
                      <a:r>
                        <a:rPr lang="en-US" sz="900" b="0" dirty="0"/>
                        <a:t>  @extend %message-shared;</a:t>
                      </a:r>
                    </a:p>
                    <a:p>
                      <a:r>
                        <a:rPr lang="en-US" sz="900" b="0" dirty="0"/>
                        <a:t>  border-color: green;</a:t>
                      </a:r>
                    </a:p>
                    <a:p>
                      <a:r>
                        <a:rPr lang="en-US" sz="900" b="0" dirty="0"/>
                        <a:t>}</a:t>
                      </a:r>
                    </a:p>
                    <a:p>
                      <a:endParaRPr lang="en-US" sz="900" b="0" dirty="0"/>
                    </a:p>
                    <a:p>
                      <a:r>
                        <a:rPr lang="en-US" sz="900" b="0" dirty="0"/>
                        <a:t>.error {</a:t>
                      </a:r>
                    </a:p>
                    <a:p>
                      <a:r>
                        <a:rPr lang="en-US" sz="900" b="0" dirty="0"/>
                        <a:t>  @extend %message-shared;</a:t>
                      </a:r>
                    </a:p>
                    <a:p>
                      <a:r>
                        <a:rPr lang="en-US" sz="900" b="0" dirty="0"/>
                        <a:t>  border-color: red;</a:t>
                      </a:r>
                    </a:p>
                    <a:p>
                      <a:r>
                        <a:rPr lang="en-US" sz="900" b="0" dirty="0"/>
                        <a:t>}</a:t>
                      </a:r>
                    </a:p>
                    <a:p>
                      <a:endParaRPr lang="en-US" sz="900" b="0" dirty="0"/>
                    </a:p>
                    <a:p>
                      <a:r>
                        <a:rPr lang="en-US" sz="900" b="0" dirty="0"/>
                        <a:t>.warning {</a:t>
                      </a:r>
                    </a:p>
                    <a:p>
                      <a:r>
                        <a:rPr lang="en-US" sz="900" b="0" dirty="0"/>
                        <a:t>  @extend %message-shared;</a:t>
                      </a:r>
                    </a:p>
                    <a:p>
                      <a:r>
                        <a:rPr lang="en-US" sz="900" b="0" dirty="0"/>
                        <a:t>  border-color: yellow;</a:t>
                      </a:r>
                    </a:p>
                    <a:p>
                      <a:r>
                        <a:rPr lang="en-US" sz="900" b="0" dirty="0"/>
                        <a:t>}</a:t>
                      </a:r>
                    </a:p>
                  </a:txBody>
                  <a:tcPr/>
                </a:tc>
                <a:tc>
                  <a:txBody>
                    <a:bodyPr/>
                    <a:lstStyle/>
                    <a:p>
                      <a:r>
                        <a:rPr lang="en-GB" sz="1600" b="1" dirty="0"/>
                        <a:t>SASS</a:t>
                      </a:r>
                      <a:endParaRPr lang="en-GB" b="1" dirty="0"/>
                    </a:p>
                    <a:p>
                      <a:r>
                        <a:rPr lang="en-US" sz="900" b="0" kern="1200" dirty="0">
                          <a:solidFill>
                            <a:schemeClr val="tx1"/>
                          </a:solidFill>
                          <a:latin typeface="+mn-lt"/>
                          <a:ea typeface="+mn-ea"/>
                          <a:cs typeface="+mn-cs"/>
                        </a:rPr>
                        <a:t>/* This CSS will print because %message-shared is extended. */</a:t>
                      </a:r>
                    </a:p>
                    <a:p>
                      <a:r>
                        <a:rPr lang="en-US" sz="900" b="0" kern="1200" dirty="0">
                          <a:solidFill>
                            <a:schemeClr val="tx1"/>
                          </a:solidFill>
                          <a:latin typeface="+mn-lt"/>
                          <a:ea typeface="+mn-ea"/>
                          <a:cs typeface="+mn-cs"/>
                        </a:rPr>
                        <a:t>%message-shared</a:t>
                      </a:r>
                    </a:p>
                    <a:p>
                      <a:r>
                        <a:rPr lang="en-US" sz="900" b="0" kern="1200" dirty="0">
                          <a:solidFill>
                            <a:schemeClr val="tx1"/>
                          </a:solidFill>
                          <a:latin typeface="+mn-lt"/>
                          <a:ea typeface="+mn-ea"/>
                          <a:cs typeface="+mn-cs"/>
                        </a:rPr>
                        <a:t>  border: 1px solid #ccc</a:t>
                      </a:r>
                    </a:p>
                    <a:p>
                      <a:r>
                        <a:rPr lang="en-US" sz="900" b="0" kern="1200" dirty="0">
                          <a:solidFill>
                            <a:schemeClr val="tx1"/>
                          </a:solidFill>
                          <a:latin typeface="+mn-lt"/>
                          <a:ea typeface="+mn-ea"/>
                          <a:cs typeface="+mn-cs"/>
                        </a:rPr>
                        <a:t>  padding: 10px</a:t>
                      </a:r>
                    </a:p>
                    <a:p>
                      <a:r>
                        <a:rPr lang="en-US" sz="900" b="0" kern="1200" dirty="0">
                          <a:solidFill>
                            <a:schemeClr val="tx1"/>
                          </a:solidFill>
                          <a:latin typeface="+mn-lt"/>
                          <a:ea typeface="+mn-ea"/>
                          <a:cs typeface="+mn-cs"/>
                        </a:rPr>
                        <a:t>  color: #333</a:t>
                      </a:r>
                    </a:p>
                    <a:p>
                      <a:endParaRPr lang="en-US" sz="900" b="0" kern="1200" dirty="0">
                        <a:solidFill>
                          <a:schemeClr val="tx1"/>
                        </a:solidFill>
                        <a:latin typeface="+mn-lt"/>
                        <a:ea typeface="+mn-ea"/>
                        <a:cs typeface="+mn-cs"/>
                      </a:endParaRPr>
                    </a:p>
                    <a:p>
                      <a:endParaRPr lang="en-US" sz="900" b="0" kern="1200" dirty="0">
                        <a:solidFill>
                          <a:schemeClr val="tx1"/>
                        </a:solidFill>
                        <a:latin typeface="+mn-lt"/>
                        <a:ea typeface="+mn-ea"/>
                        <a:cs typeface="+mn-cs"/>
                      </a:endParaRPr>
                    </a:p>
                    <a:p>
                      <a:r>
                        <a:rPr lang="en-US" sz="900" b="0" kern="1200" dirty="0">
                          <a:solidFill>
                            <a:schemeClr val="tx1"/>
                          </a:solidFill>
                          <a:latin typeface="+mn-lt"/>
                          <a:ea typeface="+mn-ea"/>
                          <a:cs typeface="+mn-cs"/>
                        </a:rPr>
                        <a:t>// This CSS won't print because %equal-heights is never extended.</a:t>
                      </a:r>
                    </a:p>
                    <a:p>
                      <a:r>
                        <a:rPr lang="en-US" sz="900" b="0" kern="1200" dirty="0">
                          <a:solidFill>
                            <a:schemeClr val="tx1"/>
                          </a:solidFill>
                          <a:latin typeface="+mn-lt"/>
                          <a:ea typeface="+mn-ea"/>
                          <a:cs typeface="+mn-cs"/>
                        </a:rPr>
                        <a:t>%equal-heights</a:t>
                      </a:r>
                    </a:p>
                    <a:p>
                      <a:r>
                        <a:rPr lang="en-US" sz="900" b="0" kern="1200" dirty="0">
                          <a:solidFill>
                            <a:schemeClr val="tx1"/>
                          </a:solidFill>
                          <a:latin typeface="+mn-lt"/>
                          <a:ea typeface="+mn-ea"/>
                          <a:cs typeface="+mn-cs"/>
                        </a:rPr>
                        <a:t>  display: flex</a:t>
                      </a:r>
                    </a:p>
                    <a:p>
                      <a:r>
                        <a:rPr lang="en-US" sz="900" b="0" kern="1200" dirty="0">
                          <a:solidFill>
                            <a:schemeClr val="tx1"/>
                          </a:solidFill>
                          <a:latin typeface="+mn-lt"/>
                          <a:ea typeface="+mn-ea"/>
                          <a:cs typeface="+mn-cs"/>
                        </a:rPr>
                        <a:t>  flex-wrap: wrap</a:t>
                      </a:r>
                    </a:p>
                    <a:p>
                      <a:endParaRPr lang="en-US" sz="900" b="0" kern="1200" dirty="0">
                        <a:solidFill>
                          <a:schemeClr val="tx1"/>
                        </a:solidFill>
                        <a:latin typeface="+mn-lt"/>
                        <a:ea typeface="+mn-ea"/>
                        <a:cs typeface="+mn-cs"/>
                      </a:endParaRPr>
                    </a:p>
                    <a:p>
                      <a:endParaRPr lang="en-US" sz="900" b="0" kern="1200" dirty="0">
                        <a:solidFill>
                          <a:schemeClr val="tx1"/>
                        </a:solidFill>
                        <a:latin typeface="+mn-lt"/>
                        <a:ea typeface="+mn-ea"/>
                        <a:cs typeface="+mn-cs"/>
                      </a:endParaRPr>
                    </a:p>
                    <a:p>
                      <a:r>
                        <a:rPr lang="en-US" sz="900" b="0" kern="1200" dirty="0">
                          <a:solidFill>
                            <a:schemeClr val="tx1"/>
                          </a:solidFill>
                          <a:latin typeface="+mn-lt"/>
                          <a:ea typeface="+mn-ea"/>
                          <a:cs typeface="+mn-cs"/>
                        </a:rPr>
                        <a:t>.message</a:t>
                      </a:r>
                    </a:p>
                    <a:p>
                      <a:r>
                        <a:rPr lang="en-US" sz="900" b="0" kern="1200" dirty="0">
                          <a:solidFill>
                            <a:schemeClr val="tx1"/>
                          </a:solidFill>
                          <a:latin typeface="+mn-lt"/>
                          <a:ea typeface="+mn-ea"/>
                          <a:cs typeface="+mn-cs"/>
                        </a:rPr>
                        <a:t>  @extend %message-shared</a:t>
                      </a:r>
                    </a:p>
                    <a:p>
                      <a:endParaRPr lang="en-US" sz="900" b="0" kern="1200" dirty="0">
                        <a:solidFill>
                          <a:schemeClr val="tx1"/>
                        </a:solidFill>
                        <a:latin typeface="+mn-lt"/>
                        <a:ea typeface="+mn-ea"/>
                        <a:cs typeface="+mn-cs"/>
                      </a:endParaRPr>
                    </a:p>
                    <a:p>
                      <a:endParaRPr lang="en-US" sz="900" b="0" kern="1200" dirty="0">
                        <a:solidFill>
                          <a:schemeClr val="tx1"/>
                        </a:solidFill>
                        <a:latin typeface="+mn-lt"/>
                        <a:ea typeface="+mn-ea"/>
                        <a:cs typeface="+mn-cs"/>
                      </a:endParaRPr>
                    </a:p>
                    <a:p>
                      <a:r>
                        <a:rPr lang="en-US" sz="900" b="0" kern="1200" dirty="0">
                          <a:solidFill>
                            <a:schemeClr val="tx1"/>
                          </a:solidFill>
                          <a:latin typeface="+mn-lt"/>
                          <a:ea typeface="+mn-ea"/>
                          <a:cs typeface="+mn-cs"/>
                        </a:rPr>
                        <a:t>.success</a:t>
                      </a:r>
                    </a:p>
                    <a:p>
                      <a:r>
                        <a:rPr lang="en-US" sz="900" b="0" kern="1200" dirty="0">
                          <a:solidFill>
                            <a:schemeClr val="tx1"/>
                          </a:solidFill>
                          <a:latin typeface="+mn-lt"/>
                          <a:ea typeface="+mn-ea"/>
                          <a:cs typeface="+mn-cs"/>
                        </a:rPr>
                        <a:t>  @extend %message-shared</a:t>
                      </a:r>
                    </a:p>
                    <a:p>
                      <a:r>
                        <a:rPr lang="en-US" sz="900" b="0" kern="1200" dirty="0">
                          <a:solidFill>
                            <a:schemeClr val="tx1"/>
                          </a:solidFill>
                          <a:latin typeface="+mn-lt"/>
                          <a:ea typeface="+mn-ea"/>
                          <a:cs typeface="+mn-cs"/>
                        </a:rPr>
                        <a:t>  border-color: green</a:t>
                      </a:r>
                    </a:p>
                    <a:p>
                      <a:endParaRPr lang="en-US" sz="900" b="0" kern="1200" dirty="0">
                        <a:solidFill>
                          <a:schemeClr val="tx1"/>
                        </a:solidFill>
                        <a:latin typeface="+mn-lt"/>
                        <a:ea typeface="+mn-ea"/>
                        <a:cs typeface="+mn-cs"/>
                      </a:endParaRPr>
                    </a:p>
                    <a:p>
                      <a:endParaRPr lang="en-US" sz="900" b="0" kern="1200" dirty="0">
                        <a:solidFill>
                          <a:schemeClr val="tx1"/>
                        </a:solidFill>
                        <a:latin typeface="+mn-lt"/>
                        <a:ea typeface="+mn-ea"/>
                        <a:cs typeface="+mn-cs"/>
                      </a:endParaRPr>
                    </a:p>
                    <a:p>
                      <a:r>
                        <a:rPr lang="en-US" sz="900" b="0" kern="1200" dirty="0">
                          <a:solidFill>
                            <a:schemeClr val="tx1"/>
                          </a:solidFill>
                          <a:latin typeface="+mn-lt"/>
                          <a:ea typeface="+mn-ea"/>
                          <a:cs typeface="+mn-cs"/>
                        </a:rPr>
                        <a:t>.error</a:t>
                      </a:r>
                    </a:p>
                    <a:p>
                      <a:r>
                        <a:rPr lang="en-US" sz="900" b="0" kern="1200" dirty="0">
                          <a:solidFill>
                            <a:schemeClr val="tx1"/>
                          </a:solidFill>
                          <a:latin typeface="+mn-lt"/>
                          <a:ea typeface="+mn-ea"/>
                          <a:cs typeface="+mn-cs"/>
                        </a:rPr>
                        <a:t>  @extend %message-shared</a:t>
                      </a:r>
                    </a:p>
                    <a:p>
                      <a:r>
                        <a:rPr lang="en-US" sz="900" b="0" kern="1200" dirty="0">
                          <a:solidFill>
                            <a:schemeClr val="tx1"/>
                          </a:solidFill>
                          <a:latin typeface="+mn-lt"/>
                          <a:ea typeface="+mn-ea"/>
                          <a:cs typeface="+mn-cs"/>
                        </a:rPr>
                        <a:t>  border-color: red</a:t>
                      </a:r>
                    </a:p>
                    <a:p>
                      <a:endParaRPr lang="en-US" sz="900" b="0" kern="1200" dirty="0">
                        <a:solidFill>
                          <a:schemeClr val="tx1"/>
                        </a:solidFill>
                        <a:latin typeface="+mn-lt"/>
                        <a:ea typeface="+mn-ea"/>
                        <a:cs typeface="+mn-cs"/>
                      </a:endParaRPr>
                    </a:p>
                    <a:p>
                      <a:endParaRPr lang="en-US" sz="900" b="0" kern="1200" dirty="0">
                        <a:solidFill>
                          <a:schemeClr val="tx1"/>
                        </a:solidFill>
                        <a:latin typeface="+mn-lt"/>
                        <a:ea typeface="+mn-ea"/>
                        <a:cs typeface="+mn-cs"/>
                      </a:endParaRPr>
                    </a:p>
                    <a:p>
                      <a:r>
                        <a:rPr lang="en-US" sz="900" b="0" kern="1200" dirty="0">
                          <a:solidFill>
                            <a:schemeClr val="tx1"/>
                          </a:solidFill>
                          <a:latin typeface="+mn-lt"/>
                          <a:ea typeface="+mn-ea"/>
                          <a:cs typeface="+mn-cs"/>
                        </a:rPr>
                        <a:t>.warning</a:t>
                      </a:r>
                    </a:p>
                    <a:p>
                      <a:r>
                        <a:rPr lang="en-US" sz="900" b="0" kern="1200" dirty="0">
                          <a:solidFill>
                            <a:schemeClr val="tx1"/>
                          </a:solidFill>
                          <a:latin typeface="+mn-lt"/>
                          <a:ea typeface="+mn-ea"/>
                          <a:cs typeface="+mn-cs"/>
                        </a:rPr>
                        <a:t>  @extend %message-shared</a:t>
                      </a:r>
                    </a:p>
                    <a:p>
                      <a:r>
                        <a:rPr lang="en-US" sz="900" b="0" kern="1200" dirty="0">
                          <a:solidFill>
                            <a:schemeClr val="tx1"/>
                          </a:solidFill>
                          <a:latin typeface="+mn-lt"/>
                          <a:ea typeface="+mn-ea"/>
                          <a:cs typeface="+mn-cs"/>
                        </a:rPr>
                        <a:t>  border-color: yellow</a:t>
                      </a:r>
                    </a:p>
                  </a:txBody>
                  <a:tcPr/>
                </a:tc>
                <a:tc>
                  <a:txBody>
                    <a:bodyPr/>
                    <a:lstStyle/>
                    <a:p>
                      <a:r>
                        <a:rPr lang="en-GB" sz="1600" b="1" kern="1200" dirty="0">
                          <a:solidFill>
                            <a:schemeClr val="tx1"/>
                          </a:solidFill>
                          <a:latin typeface="+mn-lt"/>
                          <a:ea typeface="+mn-ea"/>
                          <a:cs typeface="+mn-cs"/>
                        </a:rPr>
                        <a:t>CSS</a:t>
                      </a:r>
                    </a:p>
                    <a:p>
                      <a:r>
                        <a:rPr lang="en-GB" sz="900" b="0" kern="1200" dirty="0">
                          <a:solidFill>
                            <a:schemeClr val="tx1"/>
                          </a:solidFill>
                          <a:latin typeface="+mn-lt"/>
                          <a:ea typeface="+mn-ea"/>
                          <a:cs typeface="+mn-cs"/>
                        </a:rPr>
                        <a:t>/* This CSS will print because %message-shared is extended. */</a:t>
                      </a:r>
                    </a:p>
                    <a:p>
                      <a:r>
                        <a:rPr lang="en-GB" sz="900" b="0" kern="1200" dirty="0">
                          <a:solidFill>
                            <a:schemeClr val="tx1"/>
                          </a:solidFill>
                          <a:latin typeface="+mn-lt"/>
                          <a:ea typeface="+mn-ea"/>
                          <a:cs typeface="+mn-cs"/>
                        </a:rPr>
                        <a:t>.message, .success, .error, .warning {</a:t>
                      </a:r>
                    </a:p>
                    <a:p>
                      <a:r>
                        <a:rPr lang="en-GB" sz="900" b="0" kern="1200" dirty="0">
                          <a:solidFill>
                            <a:schemeClr val="tx1"/>
                          </a:solidFill>
                          <a:latin typeface="+mn-lt"/>
                          <a:ea typeface="+mn-ea"/>
                          <a:cs typeface="+mn-cs"/>
                        </a:rPr>
                        <a:t>    border: 1px solid #ccc;</a:t>
                      </a:r>
                    </a:p>
                    <a:p>
                      <a:r>
                        <a:rPr lang="en-GB" sz="900" b="0" kern="1200" dirty="0">
                          <a:solidFill>
                            <a:schemeClr val="tx1"/>
                          </a:solidFill>
                          <a:latin typeface="+mn-lt"/>
                          <a:ea typeface="+mn-ea"/>
                          <a:cs typeface="+mn-cs"/>
                        </a:rPr>
                        <a:t>    padding: 10px;</a:t>
                      </a:r>
                    </a:p>
                    <a:p>
                      <a:r>
                        <a:rPr lang="en-GB" sz="900" b="0" kern="1200" dirty="0">
                          <a:solidFill>
                            <a:schemeClr val="tx1"/>
                          </a:solidFill>
                          <a:latin typeface="+mn-lt"/>
                          <a:ea typeface="+mn-ea"/>
                          <a:cs typeface="+mn-cs"/>
                        </a:rPr>
                        <a:t>    </a:t>
                      </a:r>
                      <a:r>
                        <a:rPr lang="en-GB" sz="900" b="0" kern="1200" dirty="0" err="1">
                          <a:solidFill>
                            <a:schemeClr val="tx1"/>
                          </a:solidFill>
                          <a:latin typeface="+mn-lt"/>
                          <a:ea typeface="+mn-ea"/>
                          <a:cs typeface="+mn-cs"/>
                        </a:rPr>
                        <a:t>color</a:t>
                      </a:r>
                      <a:r>
                        <a:rPr lang="en-GB" sz="900" b="0" kern="1200" dirty="0">
                          <a:solidFill>
                            <a:schemeClr val="tx1"/>
                          </a:solidFill>
                          <a:latin typeface="+mn-lt"/>
                          <a:ea typeface="+mn-ea"/>
                          <a:cs typeface="+mn-cs"/>
                        </a:rPr>
                        <a:t>: #333;</a:t>
                      </a:r>
                    </a:p>
                    <a:p>
                      <a:r>
                        <a:rPr lang="en-GB" sz="900" b="0" kern="1200" dirty="0">
                          <a:solidFill>
                            <a:schemeClr val="tx1"/>
                          </a:solidFill>
                          <a:latin typeface="+mn-lt"/>
                          <a:ea typeface="+mn-ea"/>
                          <a:cs typeface="+mn-cs"/>
                        </a:rPr>
                        <a:t>  }</a:t>
                      </a:r>
                    </a:p>
                    <a:p>
                      <a:r>
                        <a:rPr lang="en-GB" sz="900" b="0" kern="1200" dirty="0">
                          <a:solidFill>
                            <a:schemeClr val="tx1"/>
                          </a:solidFill>
                          <a:latin typeface="+mn-lt"/>
                          <a:ea typeface="+mn-ea"/>
                          <a:cs typeface="+mn-cs"/>
                        </a:rPr>
                        <a:t>  </a:t>
                      </a:r>
                    </a:p>
                    <a:p>
                      <a:r>
                        <a:rPr lang="en-GB" sz="900" b="0" kern="1200" dirty="0">
                          <a:solidFill>
                            <a:schemeClr val="tx1"/>
                          </a:solidFill>
                          <a:latin typeface="+mn-lt"/>
                          <a:ea typeface="+mn-ea"/>
                          <a:cs typeface="+mn-cs"/>
                        </a:rPr>
                        <a:t>  .success {</a:t>
                      </a:r>
                    </a:p>
                    <a:p>
                      <a:r>
                        <a:rPr lang="en-GB" sz="900" b="0" kern="1200" dirty="0">
                          <a:solidFill>
                            <a:schemeClr val="tx1"/>
                          </a:solidFill>
                          <a:latin typeface="+mn-lt"/>
                          <a:ea typeface="+mn-ea"/>
                          <a:cs typeface="+mn-cs"/>
                        </a:rPr>
                        <a:t>    border-</a:t>
                      </a:r>
                      <a:r>
                        <a:rPr lang="en-GB" sz="900" b="0" kern="1200" dirty="0" err="1">
                          <a:solidFill>
                            <a:schemeClr val="tx1"/>
                          </a:solidFill>
                          <a:latin typeface="+mn-lt"/>
                          <a:ea typeface="+mn-ea"/>
                          <a:cs typeface="+mn-cs"/>
                        </a:rPr>
                        <a:t>color</a:t>
                      </a:r>
                      <a:r>
                        <a:rPr lang="en-GB" sz="900" b="0" kern="1200" dirty="0">
                          <a:solidFill>
                            <a:schemeClr val="tx1"/>
                          </a:solidFill>
                          <a:latin typeface="+mn-lt"/>
                          <a:ea typeface="+mn-ea"/>
                          <a:cs typeface="+mn-cs"/>
                        </a:rPr>
                        <a:t>: green;</a:t>
                      </a:r>
                    </a:p>
                    <a:p>
                      <a:r>
                        <a:rPr lang="en-GB" sz="900" b="0" kern="1200" dirty="0">
                          <a:solidFill>
                            <a:schemeClr val="tx1"/>
                          </a:solidFill>
                          <a:latin typeface="+mn-lt"/>
                          <a:ea typeface="+mn-ea"/>
                          <a:cs typeface="+mn-cs"/>
                        </a:rPr>
                        <a:t>  }</a:t>
                      </a:r>
                    </a:p>
                    <a:p>
                      <a:r>
                        <a:rPr lang="en-GB" sz="900" b="0" kern="1200" dirty="0">
                          <a:solidFill>
                            <a:schemeClr val="tx1"/>
                          </a:solidFill>
                          <a:latin typeface="+mn-lt"/>
                          <a:ea typeface="+mn-ea"/>
                          <a:cs typeface="+mn-cs"/>
                        </a:rPr>
                        <a:t>  </a:t>
                      </a:r>
                    </a:p>
                    <a:p>
                      <a:r>
                        <a:rPr lang="en-GB" sz="900" b="0" kern="1200" dirty="0">
                          <a:solidFill>
                            <a:schemeClr val="tx1"/>
                          </a:solidFill>
                          <a:latin typeface="+mn-lt"/>
                          <a:ea typeface="+mn-ea"/>
                          <a:cs typeface="+mn-cs"/>
                        </a:rPr>
                        <a:t>  .error {</a:t>
                      </a:r>
                    </a:p>
                    <a:p>
                      <a:r>
                        <a:rPr lang="en-GB" sz="900" b="0" kern="1200" dirty="0">
                          <a:solidFill>
                            <a:schemeClr val="tx1"/>
                          </a:solidFill>
                          <a:latin typeface="+mn-lt"/>
                          <a:ea typeface="+mn-ea"/>
                          <a:cs typeface="+mn-cs"/>
                        </a:rPr>
                        <a:t>    border-</a:t>
                      </a:r>
                      <a:r>
                        <a:rPr lang="en-GB" sz="900" b="0" kern="1200" dirty="0" err="1">
                          <a:solidFill>
                            <a:schemeClr val="tx1"/>
                          </a:solidFill>
                          <a:latin typeface="+mn-lt"/>
                          <a:ea typeface="+mn-ea"/>
                          <a:cs typeface="+mn-cs"/>
                        </a:rPr>
                        <a:t>color</a:t>
                      </a:r>
                      <a:r>
                        <a:rPr lang="en-GB" sz="900" b="0" kern="1200" dirty="0">
                          <a:solidFill>
                            <a:schemeClr val="tx1"/>
                          </a:solidFill>
                          <a:latin typeface="+mn-lt"/>
                          <a:ea typeface="+mn-ea"/>
                          <a:cs typeface="+mn-cs"/>
                        </a:rPr>
                        <a:t>: red;</a:t>
                      </a:r>
                    </a:p>
                    <a:p>
                      <a:r>
                        <a:rPr lang="en-GB" sz="900" b="0" kern="1200" dirty="0">
                          <a:solidFill>
                            <a:schemeClr val="tx1"/>
                          </a:solidFill>
                          <a:latin typeface="+mn-lt"/>
                          <a:ea typeface="+mn-ea"/>
                          <a:cs typeface="+mn-cs"/>
                        </a:rPr>
                        <a:t>  }</a:t>
                      </a:r>
                    </a:p>
                    <a:p>
                      <a:r>
                        <a:rPr lang="en-GB" sz="900" b="0" kern="1200" dirty="0">
                          <a:solidFill>
                            <a:schemeClr val="tx1"/>
                          </a:solidFill>
                          <a:latin typeface="+mn-lt"/>
                          <a:ea typeface="+mn-ea"/>
                          <a:cs typeface="+mn-cs"/>
                        </a:rPr>
                        <a:t>  </a:t>
                      </a:r>
                    </a:p>
                    <a:p>
                      <a:r>
                        <a:rPr lang="en-GB" sz="900" b="0" kern="1200" dirty="0">
                          <a:solidFill>
                            <a:schemeClr val="tx1"/>
                          </a:solidFill>
                          <a:latin typeface="+mn-lt"/>
                          <a:ea typeface="+mn-ea"/>
                          <a:cs typeface="+mn-cs"/>
                        </a:rPr>
                        <a:t>  .warning {</a:t>
                      </a:r>
                    </a:p>
                    <a:p>
                      <a:r>
                        <a:rPr lang="en-GB" sz="900" b="0" kern="1200" dirty="0">
                          <a:solidFill>
                            <a:schemeClr val="tx1"/>
                          </a:solidFill>
                          <a:latin typeface="+mn-lt"/>
                          <a:ea typeface="+mn-ea"/>
                          <a:cs typeface="+mn-cs"/>
                        </a:rPr>
                        <a:t>    border-</a:t>
                      </a:r>
                      <a:r>
                        <a:rPr lang="en-GB" sz="900" b="0" kern="1200" dirty="0" err="1">
                          <a:solidFill>
                            <a:schemeClr val="tx1"/>
                          </a:solidFill>
                          <a:latin typeface="+mn-lt"/>
                          <a:ea typeface="+mn-ea"/>
                          <a:cs typeface="+mn-cs"/>
                        </a:rPr>
                        <a:t>color</a:t>
                      </a:r>
                      <a:r>
                        <a:rPr lang="en-GB" sz="900" b="0" kern="1200" dirty="0">
                          <a:solidFill>
                            <a:schemeClr val="tx1"/>
                          </a:solidFill>
                          <a:latin typeface="+mn-lt"/>
                          <a:ea typeface="+mn-ea"/>
                          <a:cs typeface="+mn-cs"/>
                        </a:rPr>
                        <a:t>: yellow;</a:t>
                      </a:r>
                    </a:p>
                    <a:p>
                      <a:r>
                        <a:rPr lang="en-GB" sz="900" b="0" kern="1200" dirty="0">
                          <a:solidFill>
                            <a:schemeClr val="tx1"/>
                          </a:solidFill>
                          <a:latin typeface="+mn-lt"/>
                          <a:ea typeface="+mn-ea"/>
                          <a:cs typeface="+mn-cs"/>
                        </a:rPr>
                        <a:t>  }</a:t>
                      </a:r>
                    </a:p>
                    <a:p>
                      <a:endParaRPr lang="en-GB" sz="900" b="0" kern="1200" dirty="0">
                        <a:solidFill>
                          <a:schemeClr val="tx1"/>
                        </a:solidFill>
                        <a:latin typeface="+mn-lt"/>
                        <a:ea typeface="+mn-ea"/>
                        <a:cs typeface="+mn-cs"/>
                      </a:endParaRPr>
                    </a:p>
                  </a:txBody>
                  <a:tcPr/>
                </a:tc>
                <a:extLst>
                  <a:ext uri="{0D108BD9-81ED-4DB2-BD59-A6C34878D82A}">
                    <a16:rowId xmlns:a16="http://schemas.microsoft.com/office/drawing/2014/main" val="1254097951"/>
                  </a:ext>
                </a:extLst>
              </a:tr>
            </a:tbl>
          </a:graphicData>
        </a:graphic>
      </p:graphicFrame>
    </p:spTree>
    <p:extLst>
      <p:ext uri="{BB962C8B-B14F-4D97-AF65-F5344CB8AC3E}">
        <p14:creationId xmlns:p14="http://schemas.microsoft.com/office/powerpoint/2010/main" val="31738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err="1">
                <a:solidFill>
                  <a:schemeClr val="bg1">
                    <a:lumMod val="25000"/>
                  </a:schemeClr>
                </a:solidFill>
              </a:rPr>
              <a:t>Saas</a:t>
            </a:r>
            <a:r>
              <a:rPr lang="en-US" sz="4000" dirty="0">
                <a:solidFill>
                  <a:schemeClr val="bg1">
                    <a:lumMod val="25000"/>
                  </a:schemeClr>
                </a:solidFill>
              </a:rPr>
              <a:t> Operators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2"/>
            <a:ext cx="11375536" cy="85179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1600" dirty="0"/>
              <a:t>Doing math in your CSS is very helpful. Sass has a handful of standard math operators like +, -, *, /, and %. In our example we're going to do some simple math to calculate widths for an aside &amp; article.</a:t>
            </a:r>
            <a:endParaRPr lang="en-GB" sz="1600" dirty="0"/>
          </a:p>
        </p:txBody>
      </p:sp>
      <p:graphicFrame>
        <p:nvGraphicFramePr>
          <p:cNvPr id="5" name="Table 5">
            <a:extLst>
              <a:ext uri="{FF2B5EF4-FFF2-40B4-BE49-F238E27FC236}">
                <a16:creationId xmlns:a16="http://schemas.microsoft.com/office/drawing/2014/main" id="{6445FD3A-6071-496D-866F-A88FDFCC5E89}"/>
              </a:ext>
            </a:extLst>
          </p:cNvPr>
          <p:cNvGraphicFramePr>
            <a:graphicFrameLocks noGrp="1"/>
          </p:cNvGraphicFramePr>
          <p:nvPr>
            <p:extLst>
              <p:ext uri="{D42A27DB-BD31-4B8C-83A1-F6EECF244321}">
                <p14:modId xmlns:p14="http://schemas.microsoft.com/office/powerpoint/2010/main" val="4266203810"/>
              </p:ext>
            </p:extLst>
          </p:nvPr>
        </p:nvGraphicFramePr>
        <p:xfrm>
          <a:off x="619774" y="2364393"/>
          <a:ext cx="10816186" cy="2758440"/>
        </p:xfrm>
        <a:graphic>
          <a:graphicData uri="http://schemas.openxmlformats.org/drawingml/2006/table">
            <a:tbl>
              <a:tblPr firstRow="1" bandRow="1">
                <a:tableStyleId>{BDBED569-4797-4DF1-A0F4-6AAB3CD982D8}</a:tableStyleId>
              </a:tblPr>
              <a:tblGrid>
                <a:gridCol w="3803032">
                  <a:extLst>
                    <a:ext uri="{9D8B030D-6E8A-4147-A177-3AD203B41FA5}">
                      <a16:colId xmlns:a16="http://schemas.microsoft.com/office/drawing/2014/main" val="2253264833"/>
                    </a:ext>
                  </a:extLst>
                </a:gridCol>
                <a:gridCol w="3921550">
                  <a:extLst>
                    <a:ext uri="{9D8B030D-6E8A-4147-A177-3AD203B41FA5}">
                      <a16:colId xmlns:a16="http://schemas.microsoft.com/office/drawing/2014/main" val="1061073817"/>
                    </a:ext>
                  </a:extLst>
                </a:gridCol>
                <a:gridCol w="3091604">
                  <a:extLst>
                    <a:ext uri="{9D8B030D-6E8A-4147-A177-3AD203B41FA5}">
                      <a16:colId xmlns:a16="http://schemas.microsoft.com/office/drawing/2014/main" val="3517476631"/>
                    </a:ext>
                  </a:extLst>
                </a:gridCol>
              </a:tblGrid>
              <a:tr h="370840">
                <a:tc>
                  <a:txBody>
                    <a:bodyPr/>
                    <a:lstStyle/>
                    <a:p>
                      <a:r>
                        <a:rPr lang="en-GB" sz="1400" b="1" dirty="0">
                          <a:highlight>
                            <a:srgbClr val="FFFF00"/>
                          </a:highlight>
                        </a:rPr>
                        <a:t>SCSS</a:t>
                      </a:r>
                    </a:p>
                    <a:p>
                      <a:r>
                        <a:rPr lang="en-US" sz="1100" b="0" dirty="0"/>
                        <a:t>.container {</a:t>
                      </a:r>
                    </a:p>
                    <a:p>
                      <a:r>
                        <a:rPr lang="en-US" sz="1100" b="0" dirty="0"/>
                        <a:t>  width: 100%;</a:t>
                      </a:r>
                    </a:p>
                    <a:p>
                      <a:r>
                        <a:rPr lang="en-US" sz="1100" b="0" dirty="0"/>
                        <a:t>}</a:t>
                      </a:r>
                    </a:p>
                    <a:p>
                      <a:endParaRPr lang="en-US" sz="1100" b="0" dirty="0"/>
                    </a:p>
                    <a:p>
                      <a:r>
                        <a:rPr lang="en-US" sz="1100" b="0" dirty="0"/>
                        <a:t>article[role="main"] {</a:t>
                      </a:r>
                    </a:p>
                    <a:p>
                      <a:r>
                        <a:rPr lang="en-US" sz="1100" b="0" dirty="0"/>
                        <a:t>  float: left;</a:t>
                      </a:r>
                    </a:p>
                    <a:p>
                      <a:r>
                        <a:rPr lang="en-US" sz="1100" b="0" dirty="0"/>
                        <a:t>  width: 600px / 960px * 100%;</a:t>
                      </a:r>
                    </a:p>
                    <a:p>
                      <a:r>
                        <a:rPr lang="en-US" sz="1100" b="0" dirty="0"/>
                        <a:t>}</a:t>
                      </a:r>
                    </a:p>
                    <a:p>
                      <a:endParaRPr lang="en-US" sz="1100" b="0" dirty="0"/>
                    </a:p>
                    <a:p>
                      <a:r>
                        <a:rPr lang="en-US" sz="1100" b="0" dirty="0"/>
                        <a:t>aside[role="complementary"] {</a:t>
                      </a:r>
                    </a:p>
                    <a:p>
                      <a:r>
                        <a:rPr lang="en-US" sz="1100" b="0" dirty="0"/>
                        <a:t>  float: right;</a:t>
                      </a:r>
                    </a:p>
                    <a:p>
                      <a:r>
                        <a:rPr lang="en-US" sz="1100" b="0" dirty="0"/>
                        <a:t>  width: 300px / 960px * 100%;</a:t>
                      </a:r>
                    </a:p>
                    <a:p>
                      <a:r>
                        <a:rPr lang="en-US" sz="1100" b="0" dirty="0"/>
                        <a:t>}</a:t>
                      </a:r>
                    </a:p>
                  </a:txBody>
                  <a:tcPr/>
                </a:tc>
                <a:tc>
                  <a:txBody>
                    <a:bodyPr/>
                    <a:lstStyle/>
                    <a:p>
                      <a:r>
                        <a:rPr lang="en-GB" sz="1600" b="1" dirty="0"/>
                        <a:t>SASS</a:t>
                      </a:r>
                      <a:endParaRPr lang="en-GB" b="1" dirty="0"/>
                    </a:p>
                    <a:p>
                      <a:r>
                        <a:rPr lang="en-US" sz="900" b="0" kern="1200" dirty="0">
                          <a:solidFill>
                            <a:schemeClr val="tx1"/>
                          </a:solidFill>
                          <a:latin typeface="+mn-lt"/>
                          <a:ea typeface="+mn-ea"/>
                          <a:cs typeface="+mn-cs"/>
                        </a:rPr>
                        <a:t>.</a:t>
                      </a:r>
                      <a:r>
                        <a:rPr lang="en-US" sz="1100" b="0" kern="1200" dirty="0">
                          <a:solidFill>
                            <a:schemeClr val="tx1"/>
                          </a:solidFill>
                          <a:latin typeface="+mn-lt"/>
                          <a:ea typeface="+mn-ea"/>
                          <a:cs typeface="+mn-cs"/>
                        </a:rPr>
                        <a:t>container</a:t>
                      </a:r>
                    </a:p>
                    <a:p>
                      <a:r>
                        <a:rPr lang="en-US" sz="1100" b="0" kern="1200" dirty="0">
                          <a:solidFill>
                            <a:schemeClr val="tx1"/>
                          </a:solidFill>
                          <a:latin typeface="+mn-lt"/>
                          <a:ea typeface="+mn-ea"/>
                          <a:cs typeface="+mn-cs"/>
                        </a:rPr>
                        <a:t>  width: 100%</a:t>
                      </a:r>
                    </a:p>
                    <a:p>
                      <a:endParaRPr lang="en-US" sz="1100" b="0" kern="1200" dirty="0">
                        <a:solidFill>
                          <a:schemeClr val="tx1"/>
                        </a:solidFill>
                        <a:latin typeface="+mn-lt"/>
                        <a:ea typeface="+mn-ea"/>
                        <a:cs typeface="+mn-cs"/>
                      </a:endParaRPr>
                    </a:p>
                    <a:p>
                      <a:endParaRPr lang="en-US" sz="1100" b="0" kern="1200" dirty="0">
                        <a:solidFill>
                          <a:schemeClr val="tx1"/>
                        </a:solidFill>
                        <a:latin typeface="+mn-lt"/>
                        <a:ea typeface="+mn-ea"/>
                        <a:cs typeface="+mn-cs"/>
                      </a:endParaRPr>
                    </a:p>
                    <a:p>
                      <a:r>
                        <a:rPr lang="en-US" sz="1100" b="0" kern="1200" dirty="0">
                          <a:solidFill>
                            <a:schemeClr val="tx1"/>
                          </a:solidFill>
                          <a:latin typeface="+mn-lt"/>
                          <a:ea typeface="+mn-ea"/>
                          <a:cs typeface="+mn-cs"/>
                        </a:rPr>
                        <a:t>article[role="main"]</a:t>
                      </a:r>
                    </a:p>
                    <a:p>
                      <a:r>
                        <a:rPr lang="en-US" sz="1100" b="0" kern="1200" dirty="0">
                          <a:solidFill>
                            <a:schemeClr val="tx1"/>
                          </a:solidFill>
                          <a:latin typeface="+mn-lt"/>
                          <a:ea typeface="+mn-ea"/>
                          <a:cs typeface="+mn-cs"/>
                        </a:rPr>
                        <a:t>  float: left</a:t>
                      </a:r>
                    </a:p>
                    <a:p>
                      <a:r>
                        <a:rPr lang="en-US" sz="1100" b="0" kern="1200" dirty="0">
                          <a:solidFill>
                            <a:schemeClr val="tx1"/>
                          </a:solidFill>
                          <a:latin typeface="+mn-lt"/>
                          <a:ea typeface="+mn-ea"/>
                          <a:cs typeface="+mn-cs"/>
                        </a:rPr>
                        <a:t>  width: 600px / 960px * 100%</a:t>
                      </a:r>
                    </a:p>
                    <a:p>
                      <a:endParaRPr lang="en-US" sz="1100" b="0" kern="1200" dirty="0">
                        <a:solidFill>
                          <a:schemeClr val="tx1"/>
                        </a:solidFill>
                        <a:latin typeface="+mn-lt"/>
                        <a:ea typeface="+mn-ea"/>
                        <a:cs typeface="+mn-cs"/>
                      </a:endParaRPr>
                    </a:p>
                    <a:p>
                      <a:endParaRPr lang="en-US" sz="1100" b="0" kern="1200" dirty="0">
                        <a:solidFill>
                          <a:schemeClr val="tx1"/>
                        </a:solidFill>
                        <a:latin typeface="+mn-lt"/>
                        <a:ea typeface="+mn-ea"/>
                        <a:cs typeface="+mn-cs"/>
                      </a:endParaRPr>
                    </a:p>
                    <a:p>
                      <a:r>
                        <a:rPr lang="en-US" sz="1100" b="0" kern="1200" dirty="0">
                          <a:solidFill>
                            <a:schemeClr val="tx1"/>
                          </a:solidFill>
                          <a:latin typeface="+mn-lt"/>
                          <a:ea typeface="+mn-ea"/>
                          <a:cs typeface="+mn-cs"/>
                        </a:rPr>
                        <a:t>aside[role="complementary"]</a:t>
                      </a:r>
                    </a:p>
                    <a:p>
                      <a:r>
                        <a:rPr lang="en-US" sz="1100" b="0" kern="1200" dirty="0">
                          <a:solidFill>
                            <a:schemeClr val="tx1"/>
                          </a:solidFill>
                          <a:latin typeface="+mn-lt"/>
                          <a:ea typeface="+mn-ea"/>
                          <a:cs typeface="+mn-cs"/>
                        </a:rPr>
                        <a:t>  float: right</a:t>
                      </a:r>
                    </a:p>
                    <a:p>
                      <a:r>
                        <a:rPr lang="en-US" sz="1100" b="0" kern="1200" dirty="0">
                          <a:solidFill>
                            <a:schemeClr val="tx1"/>
                          </a:solidFill>
                          <a:latin typeface="+mn-lt"/>
                          <a:ea typeface="+mn-ea"/>
                          <a:cs typeface="+mn-cs"/>
                        </a:rPr>
                        <a:t>  width: 300px / 960px * 100%</a:t>
                      </a:r>
                    </a:p>
                  </a:txBody>
                  <a:tcPr/>
                </a:tc>
                <a:tc>
                  <a:txBody>
                    <a:bodyPr/>
                    <a:lstStyle/>
                    <a:p>
                      <a:r>
                        <a:rPr lang="en-GB" sz="1600" b="1" kern="1200" dirty="0">
                          <a:solidFill>
                            <a:schemeClr val="tx1"/>
                          </a:solidFill>
                          <a:latin typeface="+mn-lt"/>
                          <a:ea typeface="+mn-ea"/>
                          <a:cs typeface="+mn-cs"/>
                        </a:rPr>
                        <a:t>CSS</a:t>
                      </a:r>
                    </a:p>
                    <a:p>
                      <a:r>
                        <a:rPr lang="en-GB" sz="1800" b="0" kern="1200" dirty="0">
                          <a:solidFill>
                            <a:schemeClr val="tx1"/>
                          </a:solidFill>
                          <a:effectLst/>
                          <a:latin typeface="+mn-lt"/>
                          <a:ea typeface="+mn-ea"/>
                          <a:cs typeface="+mn-cs"/>
                        </a:rPr>
                        <a:t>.</a:t>
                      </a:r>
                      <a:r>
                        <a:rPr lang="en-GB" sz="1100" b="0" kern="1200" dirty="0">
                          <a:solidFill>
                            <a:schemeClr val="tx1"/>
                          </a:solidFill>
                          <a:latin typeface="+mn-lt"/>
                          <a:ea typeface="+mn-ea"/>
                          <a:cs typeface="+mn-cs"/>
                        </a:rPr>
                        <a:t>container {</a:t>
                      </a:r>
                    </a:p>
                    <a:p>
                      <a:r>
                        <a:rPr lang="en-GB" sz="1100" b="0" kern="1200" dirty="0">
                          <a:solidFill>
                            <a:schemeClr val="tx1"/>
                          </a:solidFill>
                          <a:latin typeface="+mn-lt"/>
                          <a:ea typeface="+mn-ea"/>
                          <a:cs typeface="+mn-cs"/>
                        </a:rPr>
                        <a:t>    width: 100%;</a:t>
                      </a:r>
                    </a:p>
                    <a:p>
                      <a:r>
                        <a:rPr lang="en-GB" sz="1100" b="0" kern="1200" dirty="0">
                          <a:solidFill>
                            <a:schemeClr val="tx1"/>
                          </a:solidFill>
                          <a:latin typeface="+mn-lt"/>
                          <a:ea typeface="+mn-ea"/>
                          <a:cs typeface="+mn-cs"/>
                        </a:rPr>
                        <a:t>  }</a:t>
                      </a:r>
                    </a:p>
                    <a:p>
                      <a:r>
                        <a:rPr lang="en-GB" sz="1100" b="0" kern="1200" dirty="0">
                          <a:solidFill>
                            <a:schemeClr val="tx1"/>
                          </a:solidFill>
                          <a:latin typeface="+mn-lt"/>
                          <a:ea typeface="+mn-ea"/>
                          <a:cs typeface="+mn-cs"/>
                        </a:rPr>
                        <a:t>  </a:t>
                      </a:r>
                    </a:p>
                    <a:p>
                      <a:r>
                        <a:rPr lang="en-GB" sz="1100" b="0" kern="1200" dirty="0">
                          <a:solidFill>
                            <a:schemeClr val="tx1"/>
                          </a:solidFill>
                          <a:latin typeface="+mn-lt"/>
                          <a:ea typeface="+mn-ea"/>
                          <a:cs typeface="+mn-cs"/>
                        </a:rPr>
                        <a:t>  article[role="main"] {</a:t>
                      </a:r>
                    </a:p>
                    <a:p>
                      <a:r>
                        <a:rPr lang="en-GB" sz="1100" b="0" kern="1200" dirty="0">
                          <a:solidFill>
                            <a:schemeClr val="tx1"/>
                          </a:solidFill>
                          <a:latin typeface="+mn-lt"/>
                          <a:ea typeface="+mn-ea"/>
                          <a:cs typeface="+mn-cs"/>
                        </a:rPr>
                        <a:t>    float: left;</a:t>
                      </a:r>
                    </a:p>
                    <a:p>
                      <a:r>
                        <a:rPr lang="en-GB" sz="1100" b="0" kern="1200" dirty="0">
                          <a:solidFill>
                            <a:schemeClr val="tx1"/>
                          </a:solidFill>
                          <a:latin typeface="+mn-lt"/>
                          <a:ea typeface="+mn-ea"/>
                          <a:cs typeface="+mn-cs"/>
                        </a:rPr>
                        <a:t>    width: 62.5%;</a:t>
                      </a:r>
                    </a:p>
                    <a:p>
                      <a:r>
                        <a:rPr lang="en-GB" sz="1100" b="0" kern="1200" dirty="0">
                          <a:solidFill>
                            <a:schemeClr val="tx1"/>
                          </a:solidFill>
                          <a:latin typeface="+mn-lt"/>
                          <a:ea typeface="+mn-ea"/>
                          <a:cs typeface="+mn-cs"/>
                        </a:rPr>
                        <a:t>  }</a:t>
                      </a:r>
                    </a:p>
                    <a:p>
                      <a:r>
                        <a:rPr lang="en-GB" sz="1100" b="0" kern="1200" dirty="0">
                          <a:solidFill>
                            <a:schemeClr val="tx1"/>
                          </a:solidFill>
                          <a:latin typeface="+mn-lt"/>
                          <a:ea typeface="+mn-ea"/>
                          <a:cs typeface="+mn-cs"/>
                        </a:rPr>
                        <a:t>  </a:t>
                      </a:r>
                    </a:p>
                    <a:p>
                      <a:r>
                        <a:rPr lang="en-GB" sz="1100" b="0" kern="1200" dirty="0">
                          <a:solidFill>
                            <a:schemeClr val="tx1"/>
                          </a:solidFill>
                          <a:latin typeface="+mn-lt"/>
                          <a:ea typeface="+mn-ea"/>
                          <a:cs typeface="+mn-cs"/>
                        </a:rPr>
                        <a:t>  aside[role="complementary"] {</a:t>
                      </a:r>
                    </a:p>
                    <a:p>
                      <a:r>
                        <a:rPr lang="en-GB" sz="1100" b="0" kern="1200" dirty="0">
                          <a:solidFill>
                            <a:schemeClr val="tx1"/>
                          </a:solidFill>
                          <a:latin typeface="+mn-lt"/>
                          <a:ea typeface="+mn-ea"/>
                          <a:cs typeface="+mn-cs"/>
                        </a:rPr>
                        <a:t>    float: right;</a:t>
                      </a:r>
                    </a:p>
                    <a:p>
                      <a:r>
                        <a:rPr lang="en-GB" sz="1100" b="0" kern="1200" dirty="0">
                          <a:solidFill>
                            <a:schemeClr val="tx1"/>
                          </a:solidFill>
                          <a:latin typeface="+mn-lt"/>
                          <a:ea typeface="+mn-ea"/>
                          <a:cs typeface="+mn-cs"/>
                        </a:rPr>
                        <a:t>    width: 31.25%;</a:t>
                      </a:r>
                    </a:p>
                    <a:p>
                      <a:r>
                        <a:rPr lang="en-GB" sz="1100" b="0" kern="1200" dirty="0">
                          <a:solidFill>
                            <a:schemeClr val="tx1"/>
                          </a:solidFill>
                          <a:latin typeface="+mn-lt"/>
                          <a:ea typeface="+mn-ea"/>
                          <a:cs typeface="+mn-cs"/>
                        </a:rPr>
                        <a:t>  }</a:t>
                      </a:r>
                    </a:p>
                    <a:p>
                      <a:endParaRPr lang="en-GB" sz="900" b="0" kern="1200" dirty="0">
                        <a:solidFill>
                          <a:schemeClr val="tx1"/>
                        </a:solidFill>
                        <a:latin typeface="+mn-lt"/>
                        <a:ea typeface="+mn-ea"/>
                        <a:cs typeface="+mn-cs"/>
                      </a:endParaRPr>
                    </a:p>
                  </a:txBody>
                  <a:tcPr/>
                </a:tc>
                <a:extLst>
                  <a:ext uri="{0D108BD9-81ED-4DB2-BD59-A6C34878D82A}">
                    <a16:rowId xmlns:a16="http://schemas.microsoft.com/office/drawing/2014/main" val="1254097951"/>
                  </a:ext>
                </a:extLst>
              </a:tr>
            </a:tbl>
          </a:graphicData>
        </a:graphic>
      </p:graphicFrame>
    </p:spTree>
    <p:extLst>
      <p:ext uri="{BB962C8B-B14F-4D97-AF65-F5344CB8AC3E}">
        <p14:creationId xmlns:p14="http://schemas.microsoft.com/office/powerpoint/2010/main" val="4080235703"/>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2952</TotalTime>
  <Words>2321</Words>
  <Application>Microsoft Office PowerPoint</Application>
  <PresentationFormat>Custom</PresentationFormat>
  <Paragraphs>385</Paragraphs>
  <Slides>12</Slides>
  <Notes>2</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4" baseType="lpstr">
      <vt:lpstr>Arial</vt:lpstr>
      <vt:lpstr>Calibri</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Acrobat Document</vt:lpstr>
      <vt:lpstr>SharePoint Framework SCSS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163</cp:revision>
  <dcterms:created xsi:type="dcterms:W3CDTF">2017-07-18T18:43:36Z</dcterms:created>
  <dcterms:modified xsi:type="dcterms:W3CDTF">2022-04-08T07:02:07Z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